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7" r:id="rId5"/>
    <p:sldId id="273" r:id="rId6"/>
    <p:sldId id="265" r:id="rId7"/>
    <p:sldId id="282" r:id="rId8"/>
    <p:sldId id="277" r:id="rId9"/>
    <p:sldId id="275" r:id="rId10"/>
    <p:sldId id="267" r:id="rId11"/>
    <p:sldId id="264" r:id="rId12"/>
    <p:sldId id="269" r:id="rId13"/>
    <p:sldId id="276" r:id="rId14"/>
    <p:sldId id="262" r:id="rId15"/>
    <p:sldId id="283" r:id="rId16"/>
    <p:sldId id="284" r:id="rId17"/>
    <p:sldId id="285" r:id="rId18"/>
    <p:sldId id="286" r:id="rId1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58D57C-3821-4039-A22F-063D167651A6}" v="679" dt="2023-07-31T11:46:01.563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A207F-0F91-42F2-96D0-049C6003623B}" type="datetimeFigureOut">
              <a:rPr lang="en-US"/>
              <a:t>7/31/2023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67D4A-04CB-4EDF-8FB1-342A02FC8EC5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0125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30T03:29:28.78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0 1,'5'0,"1"0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C13F5-F2B1-464B-BE8F-27ABFBD2FBDE}" type="datetimeFigureOut">
              <a:rPr lang="en-US"/>
              <a:t>7/31/2023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1351F-DBB1-4664-ADA9-83BC7CB8848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236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83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00EA6-0821-4AC5-933C-321AA65453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72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00EA6-0821-4AC5-933C-321AA65453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947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00EA6-0821-4AC5-933C-321AA654534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39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00EA6-0821-4AC5-933C-321AA65453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5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990600"/>
            <a:ext cx="8458200" cy="3200400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13" y="4267200"/>
            <a:ext cx="8458200" cy="1371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53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600200">
              <a:defRPr/>
            </a:lvl6pPr>
            <a:lvl7pPr marL="1874520">
              <a:defRPr/>
            </a:lvl7pPr>
            <a:lvl8pPr marL="2148840">
              <a:defRPr/>
            </a:lvl8pPr>
            <a:lvl9pPr marL="2423160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57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4" y="381000"/>
            <a:ext cx="1904998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381000"/>
            <a:ext cx="8305800" cy="5791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26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F24D2F-1137-2DC1-28AE-CAA822BB1502}"/>
              </a:ext>
            </a:extLst>
          </p:cNvPr>
          <p:cNvSpPr/>
          <p:nvPr userDrawn="1"/>
        </p:nvSpPr>
        <p:spPr>
          <a:xfrm>
            <a:off x="1327057" y="858395"/>
            <a:ext cx="10095948" cy="59996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947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2057400"/>
            <a:ext cx="8458201" cy="2666999"/>
          </a:xfrm>
        </p:spPr>
        <p:txBody>
          <a:bodyPr anchor="b">
            <a:normAutofit/>
          </a:bodyPr>
          <a:lstStyle>
            <a:lvl1pPr algn="l">
              <a:defRPr sz="4800" b="0" i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876800"/>
            <a:ext cx="84582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6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2" y="1676400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035" y="1676401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46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399"/>
            <a:ext cx="4701142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516457"/>
            <a:ext cx="4701142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676399"/>
            <a:ext cx="4703259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516457"/>
            <a:ext cx="4703259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55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5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9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1" y="1676400"/>
            <a:ext cx="3810000" cy="243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3" y="685800"/>
            <a:ext cx="61722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0811" y="4191000"/>
            <a:ext cx="3810000" cy="1524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85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2" y="1676400"/>
            <a:ext cx="3810000" cy="2438400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522412" y="0"/>
            <a:ext cx="5943601" cy="6858000"/>
          </a:xfrm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0812" y="4191000"/>
            <a:ext cx="3810000" cy="1524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949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6614" y="0"/>
            <a:ext cx="11352212" cy="6858000"/>
          </a:xfrm>
          <a:prstGeom prst="rect">
            <a:avLst/>
          </a:pr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96012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178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3CD9712D-992A-4AB1-A5C2-575F75921AA2}" type="datetimeFigureOut">
              <a:rPr lang="en-US" smtClean="0"/>
              <a:pPr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512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72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8600" algn="l" defTabSz="914400" rtl="0" eaLnBrk="1" latinLnBrk="0" hangingPunct="1">
        <a:lnSpc>
          <a:spcPct val="90000"/>
        </a:lnSpc>
        <a:spcBef>
          <a:spcPts val="1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gif"/><Relationship Id="rId5" Type="http://schemas.microsoft.com/office/2007/relationships/hdphoto" Target="../media/hdphoto15.wdp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6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microsoft.com/office/2007/relationships/hdphoto" Target="../media/hdphoto18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5" Type="http://schemas.microsoft.com/office/2007/relationships/hdphoto" Target="../media/hdphoto17.wdp"/><Relationship Id="rId4" Type="http://schemas.openxmlformats.org/officeDocument/2006/relationships/image" Target="../media/image51.png"/><Relationship Id="rId9" Type="http://schemas.microsoft.com/office/2007/relationships/hdphoto" Target="../media/hdphoto1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3.wdp"/><Relationship Id="rId18" Type="http://schemas.microsoft.com/office/2007/relationships/hdphoto" Target="../media/hdphoto5.wdp"/><Relationship Id="rId26" Type="http://schemas.openxmlformats.org/officeDocument/2006/relationships/image" Target="../media/image20.png"/><Relationship Id="rId3" Type="http://schemas.openxmlformats.org/officeDocument/2006/relationships/customXml" Target="../ink/ink1.xml"/><Relationship Id="rId21" Type="http://schemas.openxmlformats.org/officeDocument/2006/relationships/image" Target="../media/image17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5" Type="http://schemas.microsoft.com/office/2007/relationships/hdphoto" Target="../media/hdphoto8.wdp"/><Relationship Id="rId2" Type="http://schemas.openxmlformats.org/officeDocument/2006/relationships/image" Target="../media/image5.png"/><Relationship Id="rId16" Type="http://schemas.microsoft.com/office/2007/relationships/hdphoto" Target="../media/hdphoto4.wdp"/><Relationship Id="rId20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24" Type="http://schemas.openxmlformats.org/officeDocument/2006/relationships/image" Target="../media/image19.png"/><Relationship Id="rId5" Type="http://schemas.openxmlformats.org/officeDocument/2006/relationships/image" Target="../media/image7.png"/><Relationship Id="rId15" Type="http://schemas.openxmlformats.org/officeDocument/2006/relationships/image" Target="../media/image14.png"/><Relationship Id="rId23" Type="http://schemas.microsoft.com/office/2007/relationships/hdphoto" Target="../media/hdphoto7.wdp"/><Relationship Id="rId10" Type="http://schemas.openxmlformats.org/officeDocument/2006/relationships/image" Target="../media/image10.svg"/><Relationship Id="rId19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Relationship Id="rId2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0.wdp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1.wdp"/><Relationship Id="rId7" Type="http://schemas.microsoft.com/office/2007/relationships/hdphoto" Target="../media/hdphoto1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microsoft.com/office/2007/relationships/hdphoto" Target="../media/hdphoto14.wdp"/><Relationship Id="rId5" Type="http://schemas.microsoft.com/office/2007/relationships/hdphoto" Target="../media/hdphoto12.wdp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Algerian" panose="04020705040A02060702" pitchFamily="82" charset="0"/>
              </a:rPr>
              <a:t>My wellness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267200"/>
            <a:ext cx="11877368" cy="817984"/>
          </a:xfrm>
        </p:spPr>
        <p:txBody>
          <a:bodyPr>
            <a:normAutofit fontScale="92500"/>
          </a:bodyPr>
          <a:lstStyle/>
          <a:p>
            <a:pPr algn="ctr"/>
            <a:r>
              <a:rPr lang="en-US" sz="3600" dirty="0">
                <a:latin typeface="Rockwell" panose="02060603020205020403" pitchFamily="18" charset="0"/>
              </a:rPr>
              <a:t>“prevention is right choice than the occurrence of problem”</a:t>
            </a:r>
          </a:p>
        </p:txBody>
      </p:sp>
    </p:spTree>
    <p:extLst>
      <p:ext uri="{BB962C8B-B14F-4D97-AF65-F5344CB8AC3E}">
        <p14:creationId xmlns:p14="http://schemas.microsoft.com/office/powerpoint/2010/main" val="319817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9E47CC-7FC3-8D2B-C825-B684EBC46490}"/>
              </a:ext>
            </a:extLst>
          </p:cNvPr>
          <p:cNvSpPr/>
          <p:nvPr/>
        </p:nvSpPr>
        <p:spPr>
          <a:xfrm>
            <a:off x="3708546" y="818363"/>
            <a:ext cx="8228117" cy="58658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B58F1-C6C5-67C2-B385-42D84EBBB7C2}"/>
              </a:ext>
            </a:extLst>
          </p:cNvPr>
          <p:cNvSpPr txBox="1"/>
          <p:nvPr/>
        </p:nvSpPr>
        <p:spPr>
          <a:xfrm>
            <a:off x="1773932" y="47123"/>
            <a:ext cx="9577064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4400" b="1" u="sng" dirty="0">
                <a:latin typeface="Trebuchet MS" panose="020B0603020202020204" pitchFamily="34" charset="0"/>
              </a:rPr>
              <a:t>INTERACTIVE SESSIONS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EB2A95-90F9-EB33-5C3B-E8E5EA8C91D3}"/>
              </a:ext>
            </a:extLst>
          </p:cNvPr>
          <p:cNvCxnSpPr>
            <a:cxnSpLocks/>
          </p:cNvCxnSpPr>
          <p:nvPr/>
        </p:nvCxnSpPr>
        <p:spPr>
          <a:xfrm flipH="1">
            <a:off x="3934172" y="1340768"/>
            <a:ext cx="36004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D5660E1-468E-5FB9-223E-BB95EEE42A4A}"/>
              </a:ext>
            </a:extLst>
          </p:cNvPr>
          <p:cNvSpPr/>
          <p:nvPr/>
        </p:nvSpPr>
        <p:spPr>
          <a:xfrm>
            <a:off x="4807568" y="1703326"/>
            <a:ext cx="144016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Trebuchet MS" panose="020B0603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5FFDA5-9D0E-407E-56D4-81AC2112C91C}"/>
              </a:ext>
            </a:extLst>
          </p:cNvPr>
          <p:cNvSpPr/>
          <p:nvPr/>
        </p:nvSpPr>
        <p:spPr>
          <a:xfrm>
            <a:off x="6962997" y="1717973"/>
            <a:ext cx="144016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652DF2-C025-BBBC-63D5-20FCFB6CAC0F}"/>
              </a:ext>
            </a:extLst>
          </p:cNvPr>
          <p:cNvSpPr/>
          <p:nvPr/>
        </p:nvSpPr>
        <p:spPr>
          <a:xfrm>
            <a:off x="9118748" y="1700807"/>
            <a:ext cx="1678088" cy="4049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02FF82-4808-FD01-3C8E-C48CDA014106}"/>
              </a:ext>
            </a:extLst>
          </p:cNvPr>
          <p:cNvSpPr txBox="1"/>
          <p:nvPr/>
        </p:nvSpPr>
        <p:spPr>
          <a:xfrm>
            <a:off x="4821235" y="1723862"/>
            <a:ext cx="143983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600" b="1" dirty="0">
                <a:solidFill>
                  <a:schemeClr val="bg1"/>
                </a:solidFill>
                <a:latin typeface="Trebuchet MS" panose="020B0603020202020204" pitchFamily="34" charset="0"/>
              </a:rPr>
              <a:t>Upcoming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3D40E4-6150-D578-4492-651F95A8F877}"/>
              </a:ext>
            </a:extLst>
          </p:cNvPr>
          <p:cNvSpPr txBox="1"/>
          <p:nvPr/>
        </p:nvSpPr>
        <p:spPr>
          <a:xfrm>
            <a:off x="6976342" y="1764081"/>
            <a:ext cx="144901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Trebuchet MS" panose="020B0603020202020204" pitchFamily="34" charset="0"/>
              </a:rPr>
              <a:t>Completed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8F39E9-9B4F-6CD3-550B-A83D8E04C124}"/>
              </a:ext>
            </a:extLst>
          </p:cNvPr>
          <p:cNvSpPr txBox="1"/>
          <p:nvPr/>
        </p:nvSpPr>
        <p:spPr>
          <a:xfrm>
            <a:off x="9096844" y="1766599"/>
            <a:ext cx="167808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b="1" dirty="0">
                <a:solidFill>
                  <a:schemeClr val="bg1"/>
                </a:solidFill>
                <a:latin typeface="Trebuchet MS" panose="020B0603020202020204" pitchFamily="34" charset="0"/>
              </a:rPr>
              <a:t>Downloaded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25708F3-44A1-C01C-5ED9-76DCB1276571}"/>
              </a:ext>
            </a:extLst>
          </p:cNvPr>
          <p:cNvSpPr/>
          <p:nvPr/>
        </p:nvSpPr>
        <p:spPr>
          <a:xfrm>
            <a:off x="5226968" y="6185332"/>
            <a:ext cx="1584176" cy="309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8A0E5B-F46C-A974-2ABE-E78B24A10B7D}"/>
              </a:ext>
            </a:extLst>
          </p:cNvPr>
          <p:cNvSpPr txBox="1"/>
          <p:nvPr/>
        </p:nvSpPr>
        <p:spPr>
          <a:xfrm>
            <a:off x="5288024" y="6195910"/>
            <a:ext cx="167808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600" b="1" dirty="0">
                <a:solidFill>
                  <a:schemeClr val="bg1"/>
                </a:solidFill>
                <a:latin typeface="Trebuchet MS" panose="020B0603020202020204" pitchFamily="34" charset="0"/>
              </a:rPr>
              <a:t>Group chat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2148D77-CBC0-4539-6BF2-6FDB960A41AC}"/>
              </a:ext>
            </a:extLst>
          </p:cNvPr>
          <p:cNvSpPr/>
          <p:nvPr/>
        </p:nvSpPr>
        <p:spPr>
          <a:xfrm>
            <a:off x="7185484" y="6200420"/>
            <a:ext cx="997160" cy="2985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pic>
        <p:nvPicPr>
          <p:cNvPr id="21" name="Graphic 20" descr="Magnifying glass with solid fill">
            <a:extLst>
              <a:ext uri="{FF2B5EF4-FFF2-40B4-BE49-F238E27FC236}">
                <a16:creationId xmlns:a16="http://schemas.microsoft.com/office/drawing/2014/main" id="{6E45CA2F-9CFC-6498-2677-0FE0C257AF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6289" y="6204539"/>
            <a:ext cx="316316" cy="3163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ED62469-0F8D-48E9-EF33-40BB1FF5CD03}"/>
              </a:ext>
            </a:extLst>
          </p:cNvPr>
          <p:cNvSpPr txBox="1"/>
          <p:nvPr/>
        </p:nvSpPr>
        <p:spPr>
          <a:xfrm>
            <a:off x="4510236" y="2492896"/>
            <a:ext cx="144016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latin typeface="Trebuchet MS" panose="020B0603020202020204" pitchFamily="34" charset="0"/>
              </a:rPr>
              <a:t>Session 1 :</a:t>
            </a:r>
          </a:p>
        </p:txBody>
      </p:sp>
      <p:pic>
        <p:nvPicPr>
          <p:cNvPr id="3074" name="Picture 2" descr="Lab Tech On Computer Illustrations, Royalty-Free Vector Graphics &amp; Clip ...">
            <a:extLst>
              <a:ext uri="{FF2B5EF4-FFF2-40B4-BE49-F238E27FC236}">
                <a16:creationId xmlns:a16="http://schemas.microsoft.com/office/drawing/2014/main" id="{D66C4E20-8785-C90D-B16C-AF3719C77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384" y="2362828"/>
            <a:ext cx="2489890" cy="106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8A1A39D-8F31-0234-5B61-82512B1CC286}"/>
              </a:ext>
            </a:extLst>
          </p:cNvPr>
          <p:cNvCxnSpPr/>
          <p:nvPr/>
        </p:nvCxnSpPr>
        <p:spPr>
          <a:xfrm>
            <a:off x="8830716" y="4779527"/>
            <a:ext cx="288032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79E3F7-1AD0-4882-2BB6-369BCA2AA369}"/>
              </a:ext>
            </a:extLst>
          </p:cNvPr>
          <p:cNvCxnSpPr/>
          <p:nvPr/>
        </p:nvCxnSpPr>
        <p:spPr>
          <a:xfrm>
            <a:off x="8808812" y="2841289"/>
            <a:ext cx="288032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4D1396F-925E-8D5F-965A-A236EC7799A5}"/>
              </a:ext>
            </a:extLst>
          </p:cNvPr>
          <p:cNvSpPr/>
          <p:nvPr/>
        </p:nvSpPr>
        <p:spPr>
          <a:xfrm>
            <a:off x="9397186" y="2715646"/>
            <a:ext cx="326900" cy="3617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B202DE0-5929-3811-0307-F4B4DFC0D1B3}"/>
              </a:ext>
            </a:extLst>
          </p:cNvPr>
          <p:cNvSpPr/>
          <p:nvPr/>
        </p:nvSpPr>
        <p:spPr>
          <a:xfrm>
            <a:off x="9952345" y="2715647"/>
            <a:ext cx="326900" cy="3617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49F6E5-9389-9A97-9ACB-4DD1FC1A0386}"/>
              </a:ext>
            </a:extLst>
          </p:cNvPr>
          <p:cNvSpPr/>
          <p:nvPr/>
        </p:nvSpPr>
        <p:spPr>
          <a:xfrm>
            <a:off x="10471122" y="2715647"/>
            <a:ext cx="326900" cy="3617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F6368476-5879-6D1F-2864-7520C216C427}"/>
              </a:ext>
            </a:extLst>
          </p:cNvPr>
          <p:cNvSpPr/>
          <p:nvPr/>
        </p:nvSpPr>
        <p:spPr>
          <a:xfrm flipH="1">
            <a:off x="9469755" y="2839970"/>
            <a:ext cx="194667" cy="180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359DF76E-F278-F567-99EE-7CC2DDE8F0EC}"/>
              </a:ext>
            </a:extLst>
          </p:cNvPr>
          <p:cNvSpPr/>
          <p:nvPr/>
        </p:nvSpPr>
        <p:spPr>
          <a:xfrm>
            <a:off x="10020249" y="2822385"/>
            <a:ext cx="180020" cy="19558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80A32BB4-BB22-FF7F-9168-C066A17E76F2}"/>
              </a:ext>
            </a:extLst>
          </p:cNvPr>
          <p:cNvSpPr/>
          <p:nvPr/>
        </p:nvSpPr>
        <p:spPr>
          <a:xfrm>
            <a:off x="10546905" y="2807500"/>
            <a:ext cx="175334" cy="17807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70A2DE-8B2C-C156-DC22-7534039DC137}"/>
              </a:ext>
            </a:extLst>
          </p:cNvPr>
          <p:cNvSpPr txBox="1"/>
          <p:nvPr/>
        </p:nvSpPr>
        <p:spPr>
          <a:xfrm>
            <a:off x="4510236" y="4064464"/>
            <a:ext cx="144016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latin typeface="Trebuchet MS" panose="020B0603020202020204" pitchFamily="34" charset="0"/>
              </a:rPr>
              <a:t>Session 2 :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21D331-18C3-4939-DE25-A6DF937B8558}"/>
              </a:ext>
            </a:extLst>
          </p:cNvPr>
          <p:cNvSpPr/>
          <p:nvPr/>
        </p:nvSpPr>
        <p:spPr>
          <a:xfrm>
            <a:off x="10471122" y="4511012"/>
            <a:ext cx="326900" cy="3617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2431AE-6B62-859A-7AC7-0F0911EE8796}"/>
              </a:ext>
            </a:extLst>
          </p:cNvPr>
          <p:cNvSpPr/>
          <p:nvPr/>
        </p:nvSpPr>
        <p:spPr>
          <a:xfrm>
            <a:off x="9952345" y="4512115"/>
            <a:ext cx="326900" cy="3617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2C473B-2A44-DCC5-B00B-6A6E9871E1E7}"/>
              </a:ext>
            </a:extLst>
          </p:cNvPr>
          <p:cNvSpPr/>
          <p:nvPr/>
        </p:nvSpPr>
        <p:spPr>
          <a:xfrm>
            <a:off x="9423297" y="4511012"/>
            <a:ext cx="326900" cy="3617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05AAD0A6-FC8E-BC15-2EE3-25A1ED498ADC}"/>
              </a:ext>
            </a:extLst>
          </p:cNvPr>
          <p:cNvSpPr/>
          <p:nvPr/>
        </p:nvSpPr>
        <p:spPr>
          <a:xfrm flipH="1">
            <a:off x="9486471" y="4601456"/>
            <a:ext cx="194667" cy="180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37" name="Arrow: Bent 36">
            <a:extLst>
              <a:ext uri="{FF2B5EF4-FFF2-40B4-BE49-F238E27FC236}">
                <a16:creationId xmlns:a16="http://schemas.microsoft.com/office/drawing/2014/main" id="{FEE1275F-6A08-C0E9-1189-2F4A6AF23781}"/>
              </a:ext>
            </a:extLst>
          </p:cNvPr>
          <p:cNvSpPr/>
          <p:nvPr/>
        </p:nvSpPr>
        <p:spPr>
          <a:xfrm>
            <a:off x="10020249" y="4601456"/>
            <a:ext cx="180020" cy="19558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8" name="Star: 5 Points 37">
            <a:extLst>
              <a:ext uri="{FF2B5EF4-FFF2-40B4-BE49-F238E27FC236}">
                <a16:creationId xmlns:a16="http://schemas.microsoft.com/office/drawing/2014/main" id="{89FF9A4F-A936-C663-990D-4BAA7389EB66}"/>
              </a:ext>
            </a:extLst>
          </p:cNvPr>
          <p:cNvSpPr/>
          <p:nvPr/>
        </p:nvSpPr>
        <p:spPr>
          <a:xfrm>
            <a:off x="10546905" y="4601456"/>
            <a:ext cx="175334" cy="17807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pic>
        <p:nvPicPr>
          <p:cNvPr id="3076" name="Picture 4" descr="3 Simple Steps To Add A Lottie Animation To A Web Page - Animoox">
            <a:extLst>
              <a:ext uri="{FF2B5EF4-FFF2-40B4-BE49-F238E27FC236}">
                <a16:creationId xmlns:a16="http://schemas.microsoft.com/office/drawing/2014/main" id="{8FF7F5C8-CA3B-AC7B-4C73-ADD41B85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384" y="3925638"/>
            <a:ext cx="2489890" cy="203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6680FBE-FF61-B696-D375-E23B83CAAEE1}"/>
              </a:ext>
            </a:extLst>
          </p:cNvPr>
          <p:cNvSpPr txBox="1"/>
          <p:nvPr/>
        </p:nvSpPr>
        <p:spPr>
          <a:xfrm>
            <a:off x="-3671" y="1340768"/>
            <a:ext cx="3975648" cy="441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latin typeface="Trebuchet MS" panose="020B0603020202020204" pitchFamily="34" charset="0"/>
              </a:rPr>
              <a:t>This displays the interactive sessions between the expert doctor and the user.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latin typeface="Trebuchet MS" panose="020B0603020202020204" pitchFamily="34" charset="0"/>
              </a:rPr>
              <a:t>The sessions are very useful to the user regarding the preventive tips, relief of stress and many more.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latin typeface="Trebuchet MS" panose="020B0603020202020204" pitchFamily="34" charset="0"/>
              </a:rPr>
              <a:t>The user can also chat with the doctors using the group chat.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58D22-F5A9-462A-DB3F-5647E58BE8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286" y="825318"/>
            <a:ext cx="907143" cy="789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53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463B040-F911-01A6-BDBA-F2628185E6DB}"/>
              </a:ext>
            </a:extLst>
          </p:cNvPr>
          <p:cNvSpPr/>
          <p:nvPr/>
        </p:nvSpPr>
        <p:spPr>
          <a:xfrm>
            <a:off x="3514133" y="863345"/>
            <a:ext cx="8228117" cy="58496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C1D649-E547-C94F-5C79-B2D3692304C5}"/>
              </a:ext>
            </a:extLst>
          </p:cNvPr>
          <p:cNvSpPr txBox="1"/>
          <p:nvPr/>
        </p:nvSpPr>
        <p:spPr>
          <a:xfrm>
            <a:off x="2167916" y="161614"/>
            <a:ext cx="756084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4400" b="1" u="sng" dirty="0">
                <a:latin typeface="Trebuchet MS" panose="020B0603020202020204" pitchFamily="34" charset="0"/>
              </a:rPr>
              <a:t>HEALTH PROGRESS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41F46A-1CFB-C036-0D76-A21BBBFDC2D3}"/>
              </a:ext>
            </a:extLst>
          </p:cNvPr>
          <p:cNvCxnSpPr>
            <a:cxnSpLocks/>
          </p:cNvCxnSpPr>
          <p:nvPr/>
        </p:nvCxnSpPr>
        <p:spPr>
          <a:xfrm flipH="1">
            <a:off x="3666642" y="1556792"/>
            <a:ext cx="555561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BF306AF-7BD1-2021-0ED8-ABEA660BFF36}"/>
              </a:ext>
            </a:extLst>
          </p:cNvPr>
          <p:cNvSpPr txBox="1"/>
          <p:nvPr/>
        </p:nvSpPr>
        <p:spPr>
          <a:xfrm>
            <a:off x="4222203" y="1849491"/>
            <a:ext cx="333392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latin typeface="Trebuchet MS" panose="020B0603020202020204" pitchFamily="34" charset="0"/>
              </a:rPr>
              <a:t>1. Name of test monitored 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A5C62-BABE-7EAE-1387-3F6BEA27C875}"/>
              </a:ext>
            </a:extLst>
          </p:cNvPr>
          <p:cNvSpPr/>
          <p:nvPr/>
        </p:nvSpPr>
        <p:spPr>
          <a:xfrm>
            <a:off x="4798267" y="2227594"/>
            <a:ext cx="1709703" cy="172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Trebuchet MS" panose="020B06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05181-A689-4078-4F20-A4E20C56F846}"/>
              </a:ext>
            </a:extLst>
          </p:cNvPr>
          <p:cNvSpPr txBox="1"/>
          <p:nvPr/>
        </p:nvSpPr>
        <p:spPr>
          <a:xfrm>
            <a:off x="4171444" y="3142768"/>
            <a:ext cx="333392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latin typeface="Trebuchet MS" panose="020B0603020202020204" pitchFamily="34" charset="0"/>
              </a:rPr>
              <a:t>2. Name of test monitored 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8573CA-54B3-B5D5-1B7F-2C63507E2263}"/>
              </a:ext>
            </a:extLst>
          </p:cNvPr>
          <p:cNvSpPr/>
          <p:nvPr/>
        </p:nvSpPr>
        <p:spPr>
          <a:xfrm>
            <a:off x="4798267" y="4848977"/>
            <a:ext cx="1709703" cy="172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Trebuchet MS" panose="020B0603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B82B1A-6D94-C617-E516-E3B328FE3100}"/>
              </a:ext>
            </a:extLst>
          </p:cNvPr>
          <p:cNvSpPr/>
          <p:nvPr/>
        </p:nvSpPr>
        <p:spPr>
          <a:xfrm>
            <a:off x="4798266" y="3647122"/>
            <a:ext cx="1709703" cy="172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965061-F545-B42C-1501-C3178B002DF0}"/>
              </a:ext>
            </a:extLst>
          </p:cNvPr>
          <p:cNvSpPr txBox="1"/>
          <p:nvPr/>
        </p:nvSpPr>
        <p:spPr>
          <a:xfrm>
            <a:off x="4205875" y="4367519"/>
            <a:ext cx="333392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latin typeface="Trebuchet MS" panose="020B0603020202020204" pitchFamily="34" charset="0"/>
              </a:rPr>
              <a:t>3. Name of test monitored 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E5ACF2-9A2A-1EEC-0A5F-78DB7AE6A0A0}"/>
              </a:ext>
            </a:extLst>
          </p:cNvPr>
          <p:cNvSpPr txBox="1"/>
          <p:nvPr/>
        </p:nvSpPr>
        <p:spPr>
          <a:xfrm>
            <a:off x="4160644" y="5413908"/>
            <a:ext cx="333392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latin typeface="Trebuchet MS" panose="020B0603020202020204" pitchFamily="34" charset="0"/>
              </a:rPr>
              <a:t>4. Name of test monitored 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54B7F8-13F8-CA98-32E0-5E94FA8F9C0C}"/>
              </a:ext>
            </a:extLst>
          </p:cNvPr>
          <p:cNvSpPr/>
          <p:nvPr/>
        </p:nvSpPr>
        <p:spPr>
          <a:xfrm>
            <a:off x="4798267" y="5992838"/>
            <a:ext cx="1709703" cy="172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Trebuchet MS" panose="020B0603020202020204" pitchFamily="34" charset="0"/>
            </a:endParaRPr>
          </a:p>
        </p:txBody>
      </p:sp>
      <p:pic>
        <p:nvPicPr>
          <p:cNvPr id="1026" name="Picture 2" descr="Progress Charts | Health +50">
            <a:extLst>
              <a:ext uri="{FF2B5EF4-FFF2-40B4-BE49-F238E27FC236}">
                <a16:creationId xmlns:a16="http://schemas.microsoft.com/office/drawing/2014/main" id="{178A669C-261C-FF3E-C704-FD0CD3BE5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132" y="1646895"/>
            <a:ext cx="2026631" cy="129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tness graph showing maximum and average fitness as well as the ...">
            <a:extLst>
              <a:ext uri="{FF2B5EF4-FFF2-40B4-BE49-F238E27FC236}">
                <a16:creationId xmlns:a16="http://schemas.microsoft.com/office/drawing/2014/main" id="{20607EFB-4CCF-F2A1-3164-94C5706A8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743" y="3130406"/>
            <a:ext cx="2071862" cy="87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lf-harm claims rise by 333% and overdoses are up 120% among 13 to 18 ...">
            <a:extLst>
              <a:ext uri="{FF2B5EF4-FFF2-40B4-BE49-F238E27FC236}">
                <a16:creationId xmlns:a16="http://schemas.microsoft.com/office/drawing/2014/main" id="{640702BB-E4C9-A28A-8DF1-205351753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132" y="4143606"/>
            <a:ext cx="2071862" cy="108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gelo Patri Middle School (2023 Ranking) - Bronx, NY">
            <a:extLst>
              <a:ext uri="{FF2B5EF4-FFF2-40B4-BE49-F238E27FC236}">
                <a16:creationId xmlns:a16="http://schemas.microsoft.com/office/drawing/2014/main" id="{A0E0935C-6EED-6ADC-0090-350BD4755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192" y="5369103"/>
            <a:ext cx="2071862" cy="101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9D015C-2703-277B-7EEC-01D7C614C840}"/>
              </a:ext>
            </a:extLst>
          </p:cNvPr>
          <p:cNvCxnSpPr/>
          <p:nvPr/>
        </p:nvCxnSpPr>
        <p:spPr>
          <a:xfrm>
            <a:off x="10198868" y="2060848"/>
            <a:ext cx="288032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99488A-7EAC-8313-F1E7-D43515EFEB86}"/>
              </a:ext>
            </a:extLst>
          </p:cNvPr>
          <p:cNvCxnSpPr/>
          <p:nvPr/>
        </p:nvCxnSpPr>
        <p:spPr>
          <a:xfrm>
            <a:off x="10198868" y="3484400"/>
            <a:ext cx="288032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A8D60C-1CC5-4E54-EE02-18840D43A9F8}"/>
              </a:ext>
            </a:extLst>
          </p:cNvPr>
          <p:cNvCxnSpPr/>
          <p:nvPr/>
        </p:nvCxnSpPr>
        <p:spPr>
          <a:xfrm>
            <a:off x="10198868" y="5805264"/>
            <a:ext cx="288032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76ED43-E115-53A6-EEAE-BBC0F89FCDF2}"/>
              </a:ext>
            </a:extLst>
          </p:cNvPr>
          <p:cNvCxnSpPr/>
          <p:nvPr/>
        </p:nvCxnSpPr>
        <p:spPr>
          <a:xfrm>
            <a:off x="10198868" y="4523204"/>
            <a:ext cx="288032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354A0F0-B480-AF4C-F246-40231BF85195}"/>
              </a:ext>
            </a:extLst>
          </p:cNvPr>
          <p:cNvSpPr txBox="1"/>
          <p:nvPr/>
        </p:nvSpPr>
        <p:spPr>
          <a:xfrm>
            <a:off x="0" y="1765055"/>
            <a:ext cx="3348503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latin typeface="Trebuchet MS" panose="020B0603020202020204" pitchFamily="34" charset="0"/>
              </a:rPr>
              <a:t>This page displays the progress of health related to the test which as be monitored.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latin typeface="Trebuchet MS" panose="020B0603020202020204" pitchFamily="34" charset="0"/>
              </a:rPr>
              <a:t>It also provides the detailed updates about the health from time to time.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00085-8398-196B-A5D1-8FEC147514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699" y="926737"/>
            <a:ext cx="841492" cy="75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8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Rectangle 1048">
            <a:extLst>
              <a:ext uri="{FF2B5EF4-FFF2-40B4-BE49-F238E27FC236}">
                <a16:creationId xmlns:a16="http://schemas.microsoft.com/office/drawing/2014/main" id="{5736CEDB-BB1F-349C-3354-86166A44A512}"/>
              </a:ext>
            </a:extLst>
          </p:cNvPr>
          <p:cNvSpPr/>
          <p:nvPr/>
        </p:nvSpPr>
        <p:spPr>
          <a:xfrm>
            <a:off x="3536038" y="726514"/>
            <a:ext cx="8228117" cy="59874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720C28-89A5-6814-66D4-90EC9D5FEFAD}"/>
              </a:ext>
            </a:extLst>
          </p:cNvPr>
          <p:cNvSpPr txBox="1"/>
          <p:nvPr/>
        </p:nvSpPr>
        <p:spPr>
          <a:xfrm>
            <a:off x="2463386" y="-3805"/>
            <a:ext cx="756084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4400" b="1" u="sng" dirty="0">
                <a:latin typeface="Trebuchet MS" panose="020B0603020202020204" pitchFamily="34" charset="0"/>
              </a:rPr>
              <a:t>SCANNER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A0AABB-FD89-410C-5E8C-300DE5BCE391}"/>
              </a:ext>
            </a:extLst>
          </p:cNvPr>
          <p:cNvCxnSpPr>
            <a:cxnSpLocks/>
          </p:cNvCxnSpPr>
          <p:nvPr/>
        </p:nvCxnSpPr>
        <p:spPr>
          <a:xfrm flipH="1">
            <a:off x="3646140" y="1124744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781039D-D295-0C17-7644-332F4FAB286E}"/>
              </a:ext>
            </a:extLst>
          </p:cNvPr>
          <p:cNvSpPr/>
          <p:nvPr/>
        </p:nvSpPr>
        <p:spPr>
          <a:xfrm>
            <a:off x="5734371" y="1347943"/>
            <a:ext cx="2808312" cy="180070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D67268-2B26-50B8-ECCE-97BF9D86BA11}"/>
              </a:ext>
            </a:extLst>
          </p:cNvPr>
          <p:cNvSpPr/>
          <p:nvPr/>
        </p:nvSpPr>
        <p:spPr>
          <a:xfrm>
            <a:off x="6424250" y="1625543"/>
            <a:ext cx="1368152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D9C21D1-213E-1DA0-5D89-38CB93853478}"/>
              </a:ext>
            </a:extLst>
          </p:cNvPr>
          <p:cNvCxnSpPr>
            <a:cxnSpLocks/>
          </p:cNvCxnSpPr>
          <p:nvPr/>
        </p:nvCxnSpPr>
        <p:spPr>
          <a:xfrm>
            <a:off x="6623665" y="2129599"/>
            <a:ext cx="10297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3327B3D0-2AF6-DB0F-826C-6D01C1BEF27A}"/>
              </a:ext>
            </a:extLst>
          </p:cNvPr>
          <p:cNvSpPr/>
          <p:nvPr/>
        </p:nvSpPr>
        <p:spPr>
          <a:xfrm>
            <a:off x="6886500" y="2705200"/>
            <a:ext cx="548443" cy="435768"/>
          </a:xfrm>
          <a:prstGeom prst="flowChartConnector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AA576ABF-02C6-0D06-6781-42C90F1A22EF}"/>
              </a:ext>
            </a:extLst>
          </p:cNvPr>
          <p:cNvSpPr/>
          <p:nvPr/>
        </p:nvSpPr>
        <p:spPr>
          <a:xfrm>
            <a:off x="7016704" y="2810889"/>
            <a:ext cx="288033" cy="216024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4D2F6C2-F0F9-2BB9-8C11-5B8FA4DAD41C}"/>
              </a:ext>
            </a:extLst>
          </p:cNvPr>
          <p:cNvCxnSpPr>
            <a:cxnSpLocks/>
          </p:cNvCxnSpPr>
          <p:nvPr/>
        </p:nvCxnSpPr>
        <p:spPr>
          <a:xfrm flipH="1">
            <a:off x="5794581" y="1625543"/>
            <a:ext cx="2796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7C7458-C371-3CF5-9E04-170A2F1B3198}"/>
              </a:ext>
            </a:extLst>
          </p:cNvPr>
          <p:cNvCxnSpPr>
            <a:cxnSpLocks/>
          </p:cNvCxnSpPr>
          <p:nvPr/>
        </p:nvCxnSpPr>
        <p:spPr>
          <a:xfrm flipH="1">
            <a:off x="5499471" y="3157361"/>
            <a:ext cx="1608855" cy="109504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EEA8D3-42D8-5DCE-3E56-8BFBB3EA7457}"/>
              </a:ext>
            </a:extLst>
          </p:cNvPr>
          <p:cNvCxnSpPr>
            <a:cxnSpLocks/>
          </p:cNvCxnSpPr>
          <p:nvPr/>
        </p:nvCxnSpPr>
        <p:spPr>
          <a:xfrm>
            <a:off x="7108326" y="3165042"/>
            <a:ext cx="1604990" cy="115445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4C66574-9AB4-17C6-DC26-7AE3943EA723}"/>
              </a:ext>
            </a:extLst>
          </p:cNvPr>
          <p:cNvSpPr/>
          <p:nvPr/>
        </p:nvSpPr>
        <p:spPr>
          <a:xfrm>
            <a:off x="4078188" y="4281009"/>
            <a:ext cx="3009291" cy="220165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1A96B58-D620-5C0F-8E2C-D20695697C71}"/>
              </a:ext>
            </a:extLst>
          </p:cNvPr>
          <p:cNvSpPr/>
          <p:nvPr/>
        </p:nvSpPr>
        <p:spPr>
          <a:xfrm>
            <a:off x="7334146" y="4341030"/>
            <a:ext cx="3320144" cy="219744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028A3800-CC1B-76A4-6665-355C5E8C3825}"/>
              </a:ext>
            </a:extLst>
          </p:cNvPr>
          <p:cNvSpPr/>
          <p:nvPr/>
        </p:nvSpPr>
        <p:spPr>
          <a:xfrm>
            <a:off x="5234507" y="4365104"/>
            <a:ext cx="423664" cy="313182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02F6C0C8-B597-658C-0701-816B6C6C3F63}"/>
              </a:ext>
            </a:extLst>
          </p:cNvPr>
          <p:cNvSpPr/>
          <p:nvPr/>
        </p:nvSpPr>
        <p:spPr>
          <a:xfrm>
            <a:off x="8413574" y="4365104"/>
            <a:ext cx="423664" cy="313182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1569E32-998C-0C07-CF0A-2A483A3E9D15}"/>
              </a:ext>
            </a:extLst>
          </p:cNvPr>
          <p:cNvCxnSpPr>
            <a:cxnSpLocks/>
          </p:cNvCxnSpPr>
          <p:nvPr/>
        </p:nvCxnSpPr>
        <p:spPr>
          <a:xfrm flipH="1">
            <a:off x="7606580" y="4559084"/>
            <a:ext cx="2796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1D205FF-5CD8-F6F8-1495-236B172A25FF}"/>
              </a:ext>
            </a:extLst>
          </p:cNvPr>
          <p:cNvCxnSpPr>
            <a:cxnSpLocks/>
          </p:cNvCxnSpPr>
          <p:nvPr/>
        </p:nvCxnSpPr>
        <p:spPr>
          <a:xfrm flipH="1">
            <a:off x="4326630" y="4559084"/>
            <a:ext cx="2796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E3EFB5B-4666-D2F3-3804-670D3049359D}"/>
              </a:ext>
            </a:extLst>
          </p:cNvPr>
          <p:cNvSpPr/>
          <p:nvPr/>
        </p:nvSpPr>
        <p:spPr>
          <a:xfrm>
            <a:off x="4606278" y="4733466"/>
            <a:ext cx="1786387" cy="320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atin typeface="Trebuchet MS" panose="020B0603020202020204" pitchFamily="34" charset="0"/>
              </a:rPr>
              <a:t>HARMLESS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ECF8AB-785E-6AD1-0938-8E31ECC21D19}"/>
              </a:ext>
            </a:extLst>
          </p:cNvPr>
          <p:cNvSpPr txBox="1"/>
          <p:nvPr/>
        </p:nvSpPr>
        <p:spPr>
          <a:xfrm>
            <a:off x="4606278" y="5366744"/>
            <a:ext cx="200599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IN" b="1" dirty="0">
                <a:latin typeface="Trebuchet MS" panose="020B0603020202020204" pitchFamily="34" charset="0"/>
              </a:rPr>
              <a:t>There is no health problem with this micro particles.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824F2B-0AB1-2B80-F0F7-687BA3358E76}"/>
              </a:ext>
            </a:extLst>
          </p:cNvPr>
          <p:cNvSpPr/>
          <p:nvPr/>
        </p:nvSpPr>
        <p:spPr>
          <a:xfrm>
            <a:off x="7905397" y="4730610"/>
            <a:ext cx="1786387" cy="320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atin typeface="Trebuchet MS" panose="020B0603020202020204" pitchFamily="34" charset="0"/>
              </a:rPr>
              <a:t>HARMFUL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7CE28EC-70F9-93EB-83B7-5796B7932F3F}"/>
              </a:ext>
            </a:extLst>
          </p:cNvPr>
          <p:cNvSpPr/>
          <p:nvPr/>
        </p:nvSpPr>
        <p:spPr>
          <a:xfrm>
            <a:off x="7650097" y="5114729"/>
            <a:ext cx="1344121" cy="13386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60CA65F-D2DF-20A7-961D-E4ADA4D26133}"/>
              </a:ext>
            </a:extLst>
          </p:cNvPr>
          <p:cNvSpPr/>
          <p:nvPr/>
        </p:nvSpPr>
        <p:spPr>
          <a:xfrm>
            <a:off x="9287997" y="5114729"/>
            <a:ext cx="1258761" cy="133860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FC65628-8801-A397-4D8F-B9B1727FC17B}"/>
              </a:ext>
            </a:extLst>
          </p:cNvPr>
          <p:cNvCxnSpPr>
            <a:cxnSpLocks/>
          </p:cNvCxnSpPr>
          <p:nvPr/>
        </p:nvCxnSpPr>
        <p:spPr>
          <a:xfrm>
            <a:off x="9150383" y="5133449"/>
            <a:ext cx="0" cy="131988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6EAB2BE-33CD-3A9D-E119-075CE699F711}"/>
              </a:ext>
            </a:extLst>
          </p:cNvPr>
          <p:cNvSpPr txBox="1"/>
          <p:nvPr/>
        </p:nvSpPr>
        <p:spPr>
          <a:xfrm>
            <a:off x="7608667" y="5212388"/>
            <a:ext cx="118443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Problems may cause with this particles.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EBDF33-8D3E-2238-047A-DF87BB0E3800}"/>
              </a:ext>
            </a:extLst>
          </p:cNvPr>
          <p:cNvSpPr txBox="1"/>
          <p:nvPr/>
        </p:nvSpPr>
        <p:spPr>
          <a:xfrm>
            <a:off x="9287996" y="5141619"/>
            <a:ext cx="141492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Preventive solutions to get rid from this  health problems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BDE73292-8ACA-0B8F-3582-ACA082AF4573}"/>
              </a:ext>
            </a:extLst>
          </p:cNvPr>
          <p:cNvSpPr/>
          <p:nvPr/>
        </p:nvSpPr>
        <p:spPr>
          <a:xfrm>
            <a:off x="7849964" y="5898749"/>
            <a:ext cx="863352" cy="4629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8F0639E8-4D30-AC19-F098-3E9CF1ABB412}"/>
              </a:ext>
            </a:extLst>
          </p:cNvPr>
          <p:cNvSpPr/>
          <p:nvPr/>
        </p:nvSpPr>
        <p:spPr>
          <a:xfrm>
            <a:off x="9507583" y="5896434"/>
            <a:ext cx="863352" cy="4629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42B67BB-2BD4-F1D3-423E-BF9919EFBCF5}"/>
              </a:ext>
            </a:extLst>
          </p:cNvPr>
          <p:cNvCxnSpPr/>
          <p:nvPr/>
        </p:nvCxnSpPr>
        <p:spPr>
          <a:xfrm>
            <a:off x="7997608" y="5980247"/>
            <a:ext cx="62280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76D1253-7910-8A7A-871D-ED3D6F8186F3}"/>
              </a:ext>
            </a:extLst>
          </p:cNvPr>
          <p:cNvCxnSpPr/>
          <p:nvPr/>
        </p:nvCxnSpPr>
        <p:spPr>
          <a:xfrm>
            <a:off x="7997608" y="6131485"/>
            <a:ext cx="62280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397C476-A347-4B3A-1272-A9D30F157F60}"/>
              </a:ext>
            </a:extLst>
          </p:cNvPr>
          <p:cNvCxnSpPr/>
          <p:nvPr/>
        </p:nvCxnSpPr>
        <p:spPr>
          <a:xfrm>
            <a:off x="7986106" y="6250227"/>
            <a:ext cx="62280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EC8CA1AB-5480-C85A-26C5-F063280B0CE4}"/>
              </a:ext>
            </a:extLst>
          </p:cNvPr>
          <p:cNvCxnSpPr/>
          <p:nvPr/>
        </p:nvCxnSpPr>
        <p:spPr>
          <a:xfrm>
            <a:off x="9605973" y="5989849"/>
            <a:ext cx="62280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6E9F82E1-62EA-4C3A-77A8-AD97F205ACB3}"/>
              </a:ext>
            </a:extLst>
          </p:cNvPr>
          <p:cNvCxnSpPr/>
          <p:nvPr/>
        </p:nvCxnSpPr>
        <p:spPr>
          <a:xfrm>
            <a:off x="9605973" y="6141087"/>
            <a:ext cx="62280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DDE444BE-AA71-04F2-3F42-153DE9473795}"/>
              </a:ext>
            </a:extLst>
          </p:cNvPr>
          <p:cNvCxnSpPr/>
          <p:nvPr/>
        </p:nvCxnSpPr>
        <p:spPr>
          <a:xfrm>
            <a:off x="9605973" y="6264696"/>
            <a:ext cx="62280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TextBox 1039">
            <a:extLst>
              <a:ext uri="{FF2B5EF4-FFF2-40B4-BE49-F238E27FC236}">
                <a16:creationId xmlns:a16="http://schemas.microsoft.com/office/drawing/2014/main" id="{5C10D5A3-0F4C-C869-F320-36F732B98480}"/>
              </a:ext>
            </a:extLst>
          </p:cNvPr>
          <p:cNvSpPr txBox="1"/>
          <p:nvPr/>
        </p:nvSpPr>
        <p:spPr>
          <a:xfrm>
            <a:off x="0" y="1556792"/>
            <a:ext cx="35021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latin typeface="Trebuchet MS" panose="020B0603020202020204" pitchFamily="34" charset="0"/>
              </a:rPr>
              <a:t>This page displays the scanner which is used to scan any real world object whether it contains any harmful micro particles or not.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latin typeface="Trebuchet MS" panose="020B0603020202020204" pitchFamily="34" charset="0"/>
              </a:rPr>
              <a:t>It also displays whether the particle is harmful or not.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0564C2-4844-FD18-DA65-260886D319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320" y="776895"/>
            <a:ext cx="487198" cy="49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5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969CF8-985E-D3C1-1929-546BD4D271F2}"/>
              </a:ext>
            </a:extLst>
          </p:cNvPr>
          <p:cNvSpPr/>
          <p:nvPr/>
        </p:nvSpPr>
        <p:spPr>
          <a:xfrm>
            <a:off x="3502126" y="995363"/>
            <a:ext cx="8556943" cy="5776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720C28-89A5-6814-66D4-90EC9D5FEFAD}"/>
              </a:ext>
            </a:extLst>
          </p:cNvPr>
          <p:cNvSpPr txBox="1"/>
          <p:nvPr/>
        </p:nvSpPr>
        <p:spPr>
          <a:xfrm>
            <a:off x="2428341" y="263148"/>
            <a:ext cx="756084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4400" b="1" u="sng" dirty="0">
                <a:latin typeface="Trebuchet MS" panose="020B0603020202020204" pitchFamily="34" charset="0"/>
              </a:rPr>
              <a:t>TIME REMIDER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5C10D5A3-0F4C-C869-F320-36F732B98480}"/>
              </a:ext>
            </a:extLst>
          </p:cNvPr>
          <p:cNvSpPr txBox="1"/>
          <p:nvPr/>
        </p:nvSpPr>
        <p:spPr>
          <a:xfrm>
            <a:off x="0" y="1556792"/>
            <a:ext cx="3502126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latin typeface="Trebuchet MS" panose="020B0603020202020204" pitchFamily="34" charset="0"/>
              </a:rPr>
              <a:t>This page remands us to take food,  pills reminders and many more.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latin typeface="Trebuchet MS" panose="020B0603020202020204" pitchFamily="34" charset="0"/>
              </a:rPr>
              <a:t>They also remands about the health progress updates too.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AC933-C20E-E78A-9292-1D1D07098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1052736"/>
            <a:ext cx="2448272" cy="148464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78526E-9FEB-AA80-36B6-1AFAEE39F73F}"/>
              </a:ext>
            </a:extLst>
          </p:cNvPr>
          <p:cNvCxnSpPr>
            <a:cxnSpLocks/>
          </p:cNvCxnSpPr>
          <p:nvPr/>
        </p:nvCxnSpPr>
        <p:spPr>
          <a:xfrm flipH="1">
            <a:off x="3646140" y="1268760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75574B4-9E52-98D7-726C-1FCB7F2CDA29}"/>
              </a:ext>
            </a:extLst>
          </p:cNvPr>
          <p:cNvSpPr txBox="1"/>
          <p:nvPr/>
        </p:nvSpPr>
        <p:spPr>
          <a:xfrm>
            <a:off x="3646140" y="2896334"/>
            <a:ext cx="4811476" cy="47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It’s time to do exercise</a:t>
            </a:r>
          </a:p>
        </p:txBody>
      </p:sp>
      <p:pic>
        <p:nvPicPr>
          <p:cNvPr id="1026" name="Picture 2" descr="Free photo: Ecology Think green light bulb - Alternative, Plant ...">
            <a:extLst>
              <a:ext uri="{FF2B5EF4-FFF2-40B4-BE49-F238E27FC236}">
                <a16:creationId xmlns:a16="http://schemas.microsoft.com/office/drawing/2014/main" id="{8052D8BA-2F9F-67E0-92FA-5241873A6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779" y="2363905"/>
            <a:ext cx="1087063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EB336F-53F9-806F-B06C-72377113B525}"/>
              </a:ext>
            </a:extLst>
          </p:cNvPr>
          <p:cNvSpPr txBox="1"/>
          <p:nvPr/>
        </p:nvSpPr>
        <p:spPr>
          <a:xfrm>
            <a:off x="3639143" y="3883608"/>
            <a:ext cx="554461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It’s time to take your food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6B1A9-E65F-D2E2-92B7-6C531AA989E9}"/>
              </a:ext>
            </a:extLst>
          </p:cNvPr>
          <p:cNvSpPr txBox="1"/>
          <p:nvPr/>
        </p:nvSpPr>
        <p:spPr>
          <a:xfrm>
            <a:off x="3639143" y="4953421"/>
            <a:ext cx="603650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It’s time to take your medicines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281767-5FF0-1AA0-BA14-7CC5970A8072}"/>
              </a:ext>
            </a:extLst>
          </p:cNvPr>
          <p:cNvSpPr txBox="1"/>
          <p:nvPr/>
        </p:nvSpPr>
        <p:spPr>
          <a:xfrm>
            <a:off x="3631598" y="5843571"/>
            <a:ext cx="492562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It’s time go to sleep</a:t>
            </a:r>
          </a:p>
        </p:txBody>
      </p:sp>
      <p:pic>
        <p:nvPicPr>
          <p:cNvPr id="11" name="Picture 2" descr="Free photo: Ecology Think green light bulb - Alternative, Plant ...">
            <a:extLst>
              <a:ext uri="{FF2B5EF4-FFF2-40B4-BE49-F238E27FC236}">
                <a16:creationId xmlns:a16="http://schemas.microsoft.com/office/drawing/2014/main" id="{9F9B7391-2BF4-45AC-1322-A9C16097B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004" y="3460946"/>
            <a:ext cx="1087063" cy="111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ree photo: Ecology Think green light bulb - Alternative, Plant ...">
            <a:extLst>
              <a:ext uri="{FF2B5EF4-FFF2-40B4-BE49-F238E27FC236}">
                <a16:creationId xmlns:a16="http://schemas.microsoft.com/office/drawing/2014/main" id="{32610B6C-4A79-7BB6-A465-FC22B8C50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892" y="4543399"/>
            <a:ext cx="1087062" cy="111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ree photo: Ecology Think green light bulb - Alternative, Plant ...">
            <a:extLst>
              <a:ext uri="{FF2B5EF4-FFF2-40B4-BE49-F238E27FC236}">
                <a16:creationId xmlns:a16="http://schemas.microsoft.com/office/drawing/2014/main" id="{63CD8FFE-0016-8ACD-F1E9-004DDCF1B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1825" y="5622038"/>
            <a:ext cx="973196" cy="111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D95F8D-E646-0F25-0D86-4AA6F849E5F1}"/>
              </a:ext>
            </a:extLst>
          </p:cNvPr>
          <p:cNvCxnSpPr>
            <a:cxnSpLocks/>
          </p:cNvCxnSpPr>
          <p:nvPr/>
        </p:nvCxnSpPr>
        <p:spPr>
          <a:xfrm>
            <a:off x="9989181" y="3041355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7D0B98-0928-D9BF-C239-3E8265FF265F}"/>
              </a:ext>
            </a:extLst>
          </p:cNvPr>
          <p:cNvCxnSpPr>
            <a:cxnSpLocks/>
          </p:cNvCxnSpPr>
          <p:nvPr/>
        </p:nvCxnSpPr>
        <p:spPr>
          <a:xfrm>
            <a:off x="10120102" y="630932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E08EBD-F002-4621-21A6-579F958F7CCC}"/>
              </a:ext>
            </a:extLst>
          </p:cNvPr>
          <p:cNvCxnSpPr>
            <a:cxnSpLocks/>
          </p:cNvCxnSpPr>
          <p:nvPr/>
        </p:nvCxnSpPr>
        <p:spPr>
          <a:xfrm>
            <a:off x="10095747" y="534871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6C5D6A-0C82-8AF3-247D-8C4D39831F94}"/>
              </a:ext>
            </a:extLst>
          </p:cNvPr>
          <p:cNvCxnSpPr>
            <a:cxnSpLocks/>
          </p:cNvCxnSpPr>
          <p:nvPr/>
        </p:nvCxnSpPr>
        <p:spPr>
          <a:xfrm>
            <a:off x="10048702" y="414908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6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34DEFD2-254E-F479-C134-9EFDE1FAA0C8}"/>
              </a:ext>
            </a:extLst>
          </p:cNvPr>
          <p:cNvSpPr/>
          <p:nvPr/>
        </p:nvSpPr>
        <p:spPr>
          <a:xfrm>
            <a:off x="3502126" y="995363"/>
            <a:ext cx="8686699" cy="5776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720C28-89A5-6814-66D4-90EC9D5FEFAD}"/>
              </a:ext>
            </a:extLst>
          </p:cNvPr>
          <p:cNvSpPr txBox="1"/>
          <p:nvPr/>
        </p:nvSpPr>
        <p:spPr>
          <a:xfrm>
            <a:off x="2428341" y="263148"/>
            <a:ext cx="756084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4400" b="1" u="sng" dirty="0">
                <a:latin typeface="Trebuchet MS" panose="020B0603020202020204" pitchFamily="34" charset="0"/>
              </a:rPr>
              <a:t>NOTIFICATIONS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5C10D5A3-0F4C-C869-F320-36F732B98480}"/>
              </a:ext>
            </a:extLst>
          </p:cNvPr>
          <p:cNvSpPr txBox="1"/>
          <p:nvPr/>
        </p:nvSpPr>
        <p:spPr>
          <a:xfrm>
            <a:off x="0" y="1556792"/>
            <a:ext cx="3502126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latin typeface="Trebuchet MS" panose="020B0603020202020204" pitchFamily="34" charset="0"/>
              </a:rPr>
              <a:t>This page notifies us about all updates of the app.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latin typeface="Trebuchet MS" panose="020B0603020202020204" pitchFamily="34" charset="0"/>
              </a:rPr>
              <a:t>It also sends us about updates health progress, sessions, profile and etc.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78526E-9FEB-AA80-36B6-1AFAEE39F73F}"/>
              </a:ext>
            </a:extLst>
          </p:cNvPr>
          <p:cNvCxnSpPr>
            <a:cxnSpLocks/>
          </p:cNvCxnSpPr>
          <p:nvPr/>
        </p:nvCxnSpPr>
        <p:spPr>
          <a:xfrm flipH="1">
            <a:off x="3718148" y="1412776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75574B4-9E52-98D7-726C-1FCB7F2CDA29}"/>
              </a:ext>
            </a:extLst>
          </p:cNvPr>
          <p:cNvSpPr txBox="1"/>
          <p:nvPr/>
        </p:nvSpPr>
        <p:spPr>
          <a:xfrm>
            <a:off x="4247024" y="2424173"/>
            <a:ext cx="747909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Interactive sessions starts in 10 minutes</a:t>
            </a:r>
            <a:endParaRPr lang="en-IN" sz="2800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B336F-53F9-806F-B06C-72377113B525}"/>
              </a:ext>
            </a:extLst>
          </p:cNvPr>
          <p:cNvSpPr txBox="1"/>
          <p:nvPr/>
        </p:nvSpPr>
        <p:spPr>
          <a:xfrm>
            <a:off x="4247024" y="3384652"/>
            <a:ext cx="776544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Y</a:t>
            </a:r>
            <a:r>
              <a:rPr lang="en-IN" sz="2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our health progress for this week is here</a:t>
            </a:r>
            <a:endParaRPr lang="en-IN" sz="2800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6B1A9-E65F-D2E2-92B7-6C531AA989E9}"/>
              </a:ext>
            </a:extLst>
          </p:cNvPr>
          <p:cNvSpPr txBox="1"/>
          <p:nvPr/>
        </p:nvSpPr>
        <p:spPr>
          <a:xfrm>
            <a:off x="4251255" y="4363598"/>
            <a:ext cx="695105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Y</a:t>
            </a:r>
            <a:r>
              <a:rPr lang="en-IN" sz="2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our health profile has been updated</a:t>
            </a:r>
            <a:endParaRPr lang="en-IN" sz="2800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281767-5FF0-1AA0-BA14-7CC5970A8072}"/>
              </a:ext>
            </a:extLst>
          </p:cNvPr>
          <p:cNvSpPr txBox="1"/>
          <p:nvPr/>
        </p:nvSpPr>
        <p:spPr>
          <a:xfrm>
            <a:off x="4247024" y="5198493"/>
            <a:ext cx="705678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Y</a:t>
            </a:r>
            <a:r>
              <a:rPr lang="en-IN" sz="2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our downloads will be available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79D18F-625D-9C13-9BC8-248A6BBA3E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113" y="1218239"/>
            <a:ext cx="745340" cy="727654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8A914342-31AA-A8F8-D7F7-5F219051C2D0}"/>
              </a:ext>
            </a:extLst>
          </p:cNvPr>
          <p:cNvSpPr/>
          <p:nvPr/>
        </p:nvSpPr>
        <p:spPr>
          <a:xfrm>
            <a:off x="3795590" y="2559828"/>
            <a:ext cx="288032" cy="280423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rgbClr val="C00000"/>
              </a:solidFill>
            </a:endParaRP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39AD7F59-DEBE-2D5C-240C-804D8E91D375}"/>
              </a:ext>
            </a:extLst>
          </p:cNvPr>
          <p:cNvSpPr/>
          <p:nvPr/>
        </p:nvSpPr>
        <p:spPr>
          <a:xfrm>
            <a:off x="3790156" y="3475687"/>
            <a:ext cx="288032" cy="280423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rgbClr val="C00000"/>
              </a:solidFill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D2583D2C-977B-17D5-7F7D-761CF395823C}"/>
              </a:ext>
            </a:extLst>
          </p:cNvPr>
          <p:cNvSpPr/>
          <p:nvPr/>
        </p:nvSpPr>
        <p:spPr>
          <a:xfrm>
            <a:off x="3795590" y="4427348"/>
            <a:ext cx="288032" cy="280423"/>
          </a:xfrm>
          <a:prstGeom prst="flowChartConnector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rgbClr val="C00000"/>
              </a:solidFill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BCDAB68B-7972-161D-F52B-96D2DCED5274}"/>
              </a:ext>
            </a:extLst>
          </p:cNvPr>
          <p:cNvSpPr/>
          <p:nvPr/>
        </p:nvSpPr>
        <p:spPr>
          <a:xfrm>
            <a:off x="3790156" y="5305012"/>
            <a:ext cx="288032" cy="280423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rgbClr val="C0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A951DA-7AAD-1990-DDF8-A811A7FE0AFF}"/>
              </a:ext>
            </a:extLst>
          </p:cNvPr>
          <p:cNvCxnSpPr>
            <a:cxnSpLocks/>
          </p:cNvCxnSpPr>
          <p:nvPr/>
        </p:nvCxnSpPr>
        <p:spPr>
          <a:xfrm>
            <a:off x="11724434" y="274200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C80733-1A9B-27C7-00FF-2ED5E445BEC4}"/>
              </a:ext>
            </a:extLst>
          </p:cNvPr>
          <p:cNvCxnSpPr>
            <a:cxnSpLocks/>
          </p:cNvCxnSpPr>
          <p:nvPr/>
        </p:nvCxnSpPr>
        <p:spPr>
          <a:xfrm>
            <a:off x="11868450" y="363180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74CD25-D580-009F-CCD2-31BD65675C72}"/>
              </a:ext>
            </a:extLst>
          </p:cNvPr>
          <p:cNvCxnSpPr>
            <a:cxnSpLocks/>
          </p:cNvCxnSpPr>
          <p:nvPr/>
        </p:nvCxnSpPr>
        <p:spPr>
          <a:xfrm>
            <a:off x="11724434" y="543855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09EE9E-BCDA-5EB3-50DF-F5FF9081EAEE}"/>
              </a:ext>
            </a:extLst>
          </p:cNvPr>
          <p:cNvCxnSpPr>
            <a:cxnSpLocks/>
          </p:cNvCxnSpPr>
          <p:nvPr/>
        </p:nvCxnSpPr>
        <p:spPr>
          <a:xfrm>
            <a:off x="11724434" y="463895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55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299938-6DE8-A928-016A-68A95F8C8EB4}"/>
              </a:ext>
            </a:extLst>
          </p:cNvPr>
          <p:cNvSpPr txBox="1"/>
          <p:nvPr/>
        </p:nvSpPr>
        <p:spPr>
          <a:xfrm>
            <a:off x="3070076" y="1772816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002060"/>
                </a:solidFill>
                <a:latin typeface="Algerian" panose="04020705040A02060702" pitchFamily="82" charset="0"/>
              </a:rPr>
              <a:t>Thank you</a:t>
            </a:r>
            <a:endParaRPr lang="en-IN" sz="6000" b="1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104E2-65A7-3879-3F84-AE04207430A9}"/>
              </a:ext>
            </a:extLst>
          </p:cNvPr>
          <p:cNvSpPr txBox="1"/>
          <p:nvPr/>
        </p:nvSpPr>
        <p:spPr>
          <a:xfrm>
            <a:off x="7822604" y="3933056"/>
            <a:ext cx="3816424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B050"/>
                </a:solidFill>
                <a:latin typeface="Trebuchet MS" panose="020B0603020202020204" pitchFamily="34" charset="0"/>
              </a:rPr>
              <a:t>Best regards,</a:t>
            </a:r>
          </a:p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B050"/>
                </a:solidFill>
                <a:latin typeface="Trebuchet MS" panose="020B0603020202020204" pitchFamily="34" charset="0"/>
              </a:rPr>
              <a:t>Team Incredibles</a:t>
            </a:r>
            <a:endParaRPr lang="en-IN" sz="3600" b="1" dirty="0">
              <a:solidFill>
                <a:srgbClr val="00B05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1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AC9173-CCD3-F89D-D57F-1D5EBE1F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599728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>
                <a:latin typeface="Trebuchet MS" panose="020B0603020202020204" pitchFamily="34" charset="0"/>
              </a:rPr>
              <a:t>FEATURES</a:t>
            </a:r>
            <a:endParaRPr lang="en-IN" sz="4400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4522C-991B-0591-E9CD-4CADE53049EF}"/>
              </a:ext>
            </a:extLst>
          </p:cNvPr>
          <p:cNvSpPr txBox="1"/>
          <p:nvPr/>
        </p:nvSpPr>
        <p:spPr>
          <a:xfrm>
            <a:off x="921804" y="1124744"/>
            <a:ext cx="1034521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603020202020204" pitchFamily="34" charset="0"/>
              </a:rPr>
              <a:t>Profile &amp; health profile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603020202020204" pitchFamily="34" charset="0"/>
              </a:rPr>
              <a:t>Voice-care assistant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603020202020204" pitchFamily="34" charset="0"/>
              </a:rPr>
              <a:t>Testing &amp; monitoring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603020202020204" pitchFamily="34" charset="0"/>
              </a:rPr>
              <a:t>Food &amp; immune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603020202020204" pitchFamily="34" charset="0"/>
              </a:rPr>
              <a:t>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603020202020204" pitchFamily="34" charset="0"/>
              </a:rPr>
              <a:t>Health tips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603020202020204" pitchFamily="34" charset="0"/>
              </a:rPr>
              <a:t>Interactive sessions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603020202020204" pitchFamily="34" charset="0"/>
              </a:rPr>
              <a:t>Health progress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603020202020204" pitchFamily="34" charset="0"/>
              </a:rPr>
              <a:t>Scanner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603020202020204" pitchFamily="34" charset="0"/>
              </a:rPr>
              <a:t>Other icons like time reminder, notifications etc.</a:t>
            </a:r>
          </a:p>
        </p:txBody>
      </p:sp>
    </p:spTree>
    <p:extLst>
      <p:ext uri="{BB962C8B-B14F-4D97-AF65-F5344CB8AC3E}">
        <p14:creationId xmlns:p14="http://schemas.microsoft.com/office/powerpoint/2010/main" val="32313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nds teamwork logo Royalty Free Vector Image - VectorStock">
            <a:extLst>
              <a:ext uri="{FF2B5EF4-FFF2-40B4-BE49-F238E27FC236}">
                <a16:creationId xmlns:a16="http://schemas.microsoft.com/office/drawing/2014/main" id="{DEE52E96-9051-FB7A-2F2F-5A04E9802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987" y="2273869"/>
            <a:ext cx="3496203" cy="2371931"/>
          </a:xfrm>
          <a:prstGeom prst="rect">
            <a:avLst/>
          </a:prstGeom>
          <a:solidFill>
            <a:schemeClr val="bg1"/>
          </a:solidFill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8562" y="44624"/>
            <a:ext cx="9601200" cy="793168"/>
          </a:xfrm>
        </p:spPr>
        <p:txBody>
          <a:bodyPr>
            <a:normAutofit/>
          </a:bodyPr>
          <a:lstStyle/>
          <a:p>
            <a:pPr algn="ctr"/>
            <a:r>
              <a:rPr lang="en-US" sz="4400" b="1" u="sng" dirty="0">
                <a:latin typeface="Trebuchet MS" panose="020B0603020202020204" pitchFamily="34" charset="0"/>
              </a:rPr>
              <a:t>MAIN PAGE VIEW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56180F5-6C0D-D5DC-8B6C-4936CF4FA862}"/>
                  </a:ext>
                </a:extLst>
              </p14:cNvPr>
              <p14:cNvContentPartPr/>
              <p14:nvPr/>
            </p14:nvContentPartPr>
            <p14:xfrm>
              <a:off x="-746348" y="1916832"/>
              <a:ext cx="39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56180F5-6C0D-D5DC-8B6C-4936CF4FA8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62848" y="1808832"/>
                <a:ext cx="3663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AutoShape 2" descr="Envelope icon — Stock Photo © alexwhite #8867321">
            <a:extLst>
              <a:ext uri="{FF2B5EF4-FFF2-40B4-BE49-F238E27FC236}">
                <a16:creationId xmlns:a16="http://schemas.microsoft.com/office/drawing/2014/main" id="{AC6B2CA2-921B-76D8-C76A-D574AA6891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13738" y="3012441"/>
            <a:ext cx="360651" cy="36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DB0DEB-DF13-60A1-3722-E293DBF468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7056" y="908783"/>
            <a:ext cx="763887" cy="7976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4ACFE1-493D-0926-E06D-098D2BABC0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908" y="5213473"/>
            <a:ext cx="864096" cy="779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D86479B1-25C5-1932-3137-9194EE9E73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7976" y="5178896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E739DF-F0AB-AFB5-EFD8-C5BE2408FE0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980" y="5099374"/>
            <a:ext cx="1011020" cy="937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28B5F-2AFD-7BDF-2AFC-9B8C58674C8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-50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136" y="5113504"/>
            <a:ext cx="1011020" cy="9797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EE47D8-419B-75B6-9B75-56C7F60C203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128" y="5113504"/>
            <a:ext cx="1126458" cy="9797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54FC04-6799-8491-00FA-2CC6E8A746C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052" y="923312"/>
            <a:ext cx="763887" cy="7715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1613700-D061-9895-9275-81ACF96101F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-50000"/>
                    </a14:imgEffect>
                    <a14:imgEffect>
                      <a14:colorTemperature colorTemp="88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073" y="929552"/>
            <a:ext cx="842501" cy="7126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39AAFDA-0DBF-EA22-04FE-A67F0B15BE7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552" y="5113504"/>
            <a:ext cx="972534" cy="97979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7C8048-6FAF-4100-5889-C759B743372B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121" y="927551"/>
            <a:ext cx="858410" cy="77154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C44E0F-7810-48E5-1F86-6181C507B561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515" y="920338"/>
            <a:ext cx="763887" cy="7992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E2806F0-981E-8DA2-13BD-BEF5D7372B66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colorTemperature colorTemp="59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113" y="952282"/>
            <a:ext cx="745340" cy="72765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D4847FE-30C7-81E5-CF75-5C8C692164EE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657" y="1095092"/>
            <a:ext cx="942198" cy="57135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6C97464-FDD1-E316-AAF6-B54842E8D696}"/>
              </a:ext>
            </a:extLst>
          </p:cNvPr>
          <p:cNvSpPr txBox="1"/>
          <p:nvPr/>
        </p:nvSpPr>
        <p:spPr>
          <a:xfrm>
            <a:off x="1409270" y="1734599"/>
            <a:ext cx="763887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200" b="1" dirty="0">
                <a:latin typeface="Trebuchet MS" panose="020B0603020202020204" pitchFamily="34" charset="0"/>
              </a:rPr>
              <a:t>Profile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32AF97-9CBC-7066-DABE-621B73B9D93F}"/>
              </a:ext>
            </a:extLst>
          </p:cNvPr>
          <p:cNvSpPr txBox="1"/>
          <p:nvPr/>
        </p:nvSpPr>
        <p:spPr>
          <a:xfrm>
            <a:off x="4297968" y="1694632"/>
            <a:ext cx="101102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200" b="1" dirty="0">
                <a:latin typeface="Trebuchet MS" panose="020B0603020202020204" pitchFamily="34" charset="0"/>
              </a:rPr>
              <a:t>Reminder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60294D-8761-A66B-0BE4-BE219CC07600}"/>
              </a:ext>
            </a:extLst>
          </p:cNvPr>
          <p:cNvSpPr txBox="1"/>
          <p:nvPr/>
        </p:nvSpPr>
        <p:spPr>
          <a:xfrm>
            <a:off x="5901376" y="1723436"/>
            <a:ext cx="966348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200" b="1" dirty="0">
                <a:latin typeface="Trebuchet MS" panose="020B0603020202020204" pitchFamily="34" charset="0"/>
              </a:rPr>
              <a:t>Scanner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8A2231-C145-1B15-9CA4-E1613E101C85}"/>
              </a:ext>
            </a:extLst>
          </p:cNvPr>
          <p:cNvSpPr txBox="1"/>
          <p:nvPr/>
        </p:nvSpPr>
        <p:spPr>
          <a:xfrm>
            <a:off x="7302814" y="1734599"/>
            <a:ext cx="112675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200" b="1" dirty="0">
                <a:latin typeface="Trebuchet MS" panose="020B0603020202020204" pitchFamily="34" charset="0"/>
              </a:rPr>
              <a:t>Notifications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652A39-216B-40F5-3FFE-430CDFE93DF9}"/>
              </a:ext>
            </a:extLst>
          </p:cNvPr>
          <p:cNvSpPr txBox="1"/>
          <p:nvPr/>
        </p:nvSpPr>
        <p:spPr>
          <a:xfrm>
            <a:off x="8832718" y="1747826"/>
            <a:ext cx="966348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200" b="1" dirty="0">
                <a:latin typeface="Trebuchet MS" panose="020B0603020202020204" pitchFamily="34" charset="0"/>
              </a:rPr>
              <a:t>Progress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34928A-AD69-A51D-44D4-9ED63585523A}"/>
              </a:ext>
            </a:extLst>
          </p:cNvPr>
          <p:cNvSpPr txBox="1"/>
          <p:nvPr/>
        </p:nvSpPr>
        <p:spPr>
          <a:xfrm>
            <a:off x="10406022" y="1708124"/>
            <a:ext cx="76388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200" b="1" dirty="0">
                <a:latin typeface="Trebuchet MS" panose="020B0603020202020204" pitchFamily="34" charset="0"/>
              </a:rPr>
              <a:t>Health</a:t>
            </a:r>
          </a:p>
          <a:p>
            <a:pPr algn="ctr">
              <a:lnSpc>
                <a:spcPct val="90000"/>
              </a:lnSpc>
            </a:pPr>
            <a:r>
              <a:rPr lang="en-IN" sz="1200" b="1" dirty="0">
                <a:latin typeface="Trebuchet MS" panose="020B0603020202020204" pitchFamily="34" charset="0"/>
              </a:rPr>
              <a:t>profile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C47D90-84C2-EDBB-CEF4-8F625DE5BC26}"/>
              </a:ext>
            </a:extLst>
          </p:cNvPr>
          <p:cNvSpPr txBox="1"/>
          <p:nvPr/>
        </p:nvSpPr>
        <p:spPr>
          <a:xfrm>
            <a:off x="10404459" y="6147611"/>
            <a:ext cx="121249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200" b="1" dirty="0">
                <a:latin typeface="Trebuchet MS" panose="020B0603020202020204" pitchFamily="34" charset="0"/>
              </a:rPr>
              <a:t>Voice-care navigator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3AD4A0-53A0-DBFB-8839-FC3147D9A5D4}"/>
              </a:ext>
            </a:extLst>
          </p:cNvPr>
          <p:cNvSpPr txBox="1"/>
          <p:nvPr/>
        </p:nvSpPr>
        <p:spPr>
          <a:xfrm>
            <a:off x="8695303" y="6172620"/>
            <a:ext cx="112645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200" b="1" dirty="0">
                <a:latin typeface="Trebuchet MS" panose="020B0603020202020204" pitchFamily="34" charset="0"/>
              </a:rPr>
              <a:t>Interactive sessions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B75D17-9F87-96C8-E351-C2FA9B4D6359}"/>
              </a:ext>
            </a:extLst>
          </p:cNvPr>
          <p:cNvSpPr txBox="1"/>
          <p:nvPr/>
        </p:nvSpPr>
        <p:spPr>
          <a:xfrm>
            <a:off x="7297287" y="6147611"/>
            <a:ext cx="91827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200" b="1" dirty="0">
                <a:latin typeface="Trebuchet MS" panose="020B0603020202020204" pitchFamily="34" charset="0"/>
              </a:rPr>
              <a:t>Health tips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7765CD-1DC2-12FE-8F78-71E0E3F096B8}"/>
              </a:ext>
            </a:extLst>
          </p:cNvPr>
          <p:cNvSpPr txBox="1"/>
          <p:nvPr/>
        </p:nvSpPr>
        <p:spPr>
          <a:xfrm>
            <a:off x="5680317" y="6272568"/>
            <a:ext cx="1187407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200" b="1" dirty="0">
                <a:latin typeface="Trebuchet MS" panose="020B0603020202020204" pitchFamily="34" charset="0"/>
              </a:rPr>
              <a:t>Search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155199-496B-EE1D-11E9-A405E5796161}"/>
              </a:ext>
            </a:extLst>
          </p:cNvPr>
          <p:cNvSpPr txBox="1"/>
          <p:nvPr/>
        </p:nvSpPr>
        <p:spPr>
          <a:xfrm>
            <a:off x="3612139" y="6135225"/>
            <a:ext cx="13408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200" b="1" dirty="0">
                <a:latin typeface="Trebuchet MS" panose="020B0603020202020204" pitchFamily="34" charset="0"/>
              </a:rPr>
              <a:t>Food &amp; immune     system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94BA79-1F18-EB4A-ADF4-0CF39CA1FE57}"/>
              </a:ext>
            </a:extLst>
          </p:cNvPr>
          <p:cNvSpPr txBox="1"/>
          <p:nvPr/>
        </p:nvSpPr>
        <p:spPr>
          <a:xfrm>
            <a:off x="1740863" y="6157987"/>
            <a:ext cx="139821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200" b="1" dirty="0">
                <a:latin typeface="Trebuchet MS" panose="020B0603020202020204" pitchFamily="34" charset="0"/>
              </a:rPr>
              <a:t>Testing &amp; monitoring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683342-E755-050E-5B61-485D3337905D}"/>
              </a:ext>
            </a:extLst>
          </p:cNvPr>
          <p:cNvSpPr txBox="1"/>
          <p:nvPr/>
        </p:nvSpPr>
        <p:spPr>
          <a:xfrm>
            <a:off x="2943379" y="1727980"/>
            <a:ext cx="762201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200" b="1" dirty="0">
                <a:latin typeface="Trebuchet MS" panose="020B0603020202020204" pitchFamily="34" charset="0"/>
              </a:rPr>
              <a:t>108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7F322-FC32-91B0-154A-E6B9FF141971}"/>
              </a:ext>
            </a:extLst>
          </p:cNvPr>
          <p:cNvSpPr txBox="1"/>
          <p:nvPr/>
        </p:nvSpPr>
        <p:spPr>
          <a:xfrm>
            <a:off x="2680707" y="1961064"/>
            <a:ext cx="711835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i="1" dirty="0">
                <a:solidFill>
                  <a:schemeClr val="tx2"/>
                </a:solidFill>
                <a:latin typeface="Rockwell" panose="02060603020205020403" pitchFamily="18" charset="0"/>
              </a:rPr>
              <a:t>“Expand your life span with one right choice”</a:t>
            </a:r>
            <a:endParaRPr lang="en-IN" b="1" i="1" dirty="0">
              <a:solidFill>
                <a:schemeClr val="tx2"/>
              </a:solidFill>
              <a:latin typeface="Rockwell" panose="02060603020205020403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2A27DD-937D-E881-2A48-4225C392DD6E}"/>
              </a:ext>
            </a:extLst>
          </p:cNvPr>
          <p:cNvSpPr/>
          <p:nvPr/>
        </p:nvSpPr>
        <p:spPr>
          <a:xfrm>
            <a:off x="4349143" y="4458437"/>
            <a:ext cx="40804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0B0F0"/>
                </a:solidFill>
                <a:effectLst>
                  <a:reflection blurRad="6350" stA="53000" endA="300" endPos="35500" dir="5400000" sy="-90000" algn="bl" rotWithShape="0"/>
                </a:effectLst>
                <a:latin typeface="Bauhaus 93" panose="04030905020B02020C02" pitchFamily="82" charset="0"/>
              </a:rPr>
              <a:t>MY WELLNESS</a:t>
            </a:r>
          </a:p>
        </p:txBody>
      </p:sp>
    </p:spTree>
    <p:extLst>
      <p:ext uri="{BB962C8B-B14F-4D97-AF65-F5344CB8AC3E}">
        <p14:creationId xmlns:p14="http://schemas.microsoft.com/office/powerpoint/2010/main" val="158567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653" y="238941"/>
            <a:ext cx="9601200" cy="481586"/>
          </a:xfrm>
        </p:spPr>
        <p:txBody>
          <a:bodyPr>
            <a:noAutofit/>
          </a:bodyPr>
          <a:lstStyle/>
          <a:p>
            <a:pPr algn="ctr"/>
            <a:r>
              <a:rPr lang="en-US" sz="4400" b="1" u="sng" dirty="0">
                <a:latin typeface="Trebuchet MS" panose="020B0603020202020204" pitchFamily="34" charset="0"/>
              </a:rPr>
              <a:t>PROFILE AND HEALTH PROFILE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97F4A2-00AD-7B1E-6263-377627FE08E9}"/>
              </a:ext>
            </a:extLst>
          </p:cNvPr>
          <p:cNvSpPr txBox="1"/>
          <p:nvPr/>
        </p:nvSpPr>
        <p:spPr>
          <a:xfrm>
            <a:off x="2625907" y="751955"/>
            <a:ext cx="331236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3200" b="1" u="sng" dirty="0">
                <a:latin typeface="Trebuchet MS" panose="020B0603020202020204" pitchFamily="34" charset="0"/>
              </a:rPr>
              <a:t>Profile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BDF6B8-8562-2F49-A88B-0FA42A289E0A}"/>
              </a:ext>
            </a:extLst>
          </p:cNvPr>
          <p:cNvSpPr/>
          <p:nvPr/>
        </p:nvSpPr>
        <p:spPr>
          <a:xfrm>
            <a:off x="7186609" y="759790"/>
            <a:ext cx="5040558" cy="45213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84C0C4-8C14-141A-DC7F-2269D490F8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7196" y="899589"/>
            <a:ext cx="1260141" cy="86926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1F84316-F478-2D6C-4906-680FF96A7AA5}"/>
              </a:ext>
            </a:extLst>
          </p:cNvPr>
          <p:cNvSpPr/>
          <p:nvPr/>
        </p:nvSpPr>
        <p:spPr>
          <a:xfrm>
            <a:off x="860207" y="2237039"/>
            <a:ext cx="5040558" cy="4509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B8BF13-0DA1-33E7-83C0-65E19D76E2B1}"/>
              </a:ext>
            </a:extLst>
          </p:cNvPr>
          <p:cNvCxnSpPr/>
          <p:nvPr/>
        </p:nvCxnSpPr>
        <p:spPr>
          <a:xfrm>
            <a:off x="5417222" y="1079923"/>
            <a:ext cx="1728192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132C53-5C1F-F4BE-52BF-0F520F6C3497}"/>
              </a:ext>
            </a:extLst>
          </p:cNvPr>
          <p:cNvSpPr txBox="1"/>
          <p:nvPr/>
        </p:nvSpPr>
        <p:spPr>
          <a:xfrm>
            <a:off x="8023071" y="5291718"/>
            <a:ext cx="35283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3200" b="1" u="sng" dirty="0">
                <a:latin typeface="Trebuchet MS" panose="020B0603020202020204" pitchFamily="34" charset="0"/>
              </a:rPr>
              <a:t>Health profile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88E7BE-F77A-15AA-AFB6-8DBC24007C3E}"/>
              </a:ext>
            </a:extLst>
          </p:cNvPr>
          <p:cNvCxnSpPr>
            <a:cxnSpLocks/>
          </p:cNvCxnSpPr>
          <p:nvPr/>
        </p:nvCxnSpPr>
        <p:spPr>
          <a:xfrm flipH="1">
            <a:off x="6092270" y="5538456"/>
            <a:ext cx="2214147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3475BF5-D922-BAAC-D851-6294C4B7A9D8}"/>
              </a:ext>
            </a:extLst>
          </p:cNvPr>
          <p:cNvSpPr txBox="1"/>
          <p:nvPr/>
        </p:nvSpPr>
        <p:spPr>
          <a:xfrm>
            <a:off x="9114266" y="1431412"/>
            <a:ext cx="126014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endParaRPr lang="en-IN" dirty="0">
              <a:latin typeface="Trebuchet MS" panose="020B0603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IN" dirty="0">
              <a:latin typeface="Trebuchet MS" panose="020B0603020202020204" pitchFamily="34" charset="0"/>
            </a:endParaRPr>
          </a:p>
        </p:txBody>
      </p:sp>
      <p:sp>
        <p:nvSpPr>
          <p:cNvPr id="30" name="Action Button: Help 2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D8C2A08-8790-BA80-485F-50724FE01C53}"/>
              </a:ext>
            </a:extLst>
          </p:cNvPr>
          <p:cNvSpPr/>
          <p:nvPr/>
        </p:nvSpPr>
        <p:spPr>
          <a:xfrm>
            <a:off x="11315426" y="965550"/>
            <a:ext cx="216023" cy="342692"/>
          </a:xfrm>
          <a:prstGeom prst="actionButtonHelp">
            <a:avLst/>
          </a:prstGeom>
          <a:solidFill>
            <a:schemeClr val="bg1"/>
          </a:solidFill>
          <a:ln cmpd="sng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DCD68E-E9C0-4A27-F181-705A45C4FD70}"/>
              </a:ext>
            </a:extLst>
          </p:cNvPr>
          <p:cNvSpPr txBox="1"/>
          <p:nvPr/>
        </p:nvSpPr>
        <p:spPr>
          <a:xfrm>
            <a:off x="11196935" y="1391043"/>
            <a:ext cx="792088" cy="23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050" b="1" dirty="0">
                <a:latin typeface="Trebuchet MS" panose="020B0603020202020204" pitchFamily="34" charset="0"/>
              </a:rPr>
              <a:t>Help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9EB79CF-9CF2-D6D4-2D52-4D8A219EA67E}"/>
              </a:ext>
            </a:extLst>
          </p:cNvPr>
          <p:cNvCxnSpPr>
            <a:cxnSpLocks/>
          </p:cNvCxnSpPr>
          <p:nvPr/>
        </p:nvCxnSpPr>
        <p:spPr>
          <a:xfrm flipH="1">
            <a:off x="7302081" y="1079923"/>
            <a:ext cx="3960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12D7F6B-B4D0-0C21-CF63-C3A8B398AB40}"/>
              </a:ext>
            </a:extLst>
          </p:cNvPr>
          <p:cNvSpPr txBox="1"/>
          <p:nvPr/>
        </p:nvSpPr>
        <p:spPr>
          <a:xfrm>
            <a:off x="7368935" y="1948451"/>
            <a:ext cx="953245" cy="23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050" b="1" dirty="0">
                <a:latin typeface="Trebuchet MS" panose="020B0603020202020204" pitchFamily="34" charset="0"/>
              </a:rPr>
              <a:t>Name :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A7D619-E5F0-27BE-F50E-E71404B126A6}"/>
              </a:ext>
            </a:extLst>
          </p:cNvPr>
          <p:cNvSpPr/>
          <p:nvPr/>
        </p:nvSpPr>
        <p:spPr>
          <a:xfrm>
            <a:off x="8322827" y="2012958"/>
            <a:ext cx="2088232" cy="11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669232-9BDC-3D6E-543C-A32E61480948}"/>
              </a:ext>
            </a:extLst>
          </p:cNvPr>
          <p:cNvSpPr txBox="1"/>
          <p:nvPr/>
        </p:nvSpPr>
        <p:spPr>
          <a:xfrm>
            <a:off x="7500103" y="2237039"/>
            <a:ext cx="579446" cy="23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050" b="1" dirty="0">
                <a:latin typeface="Trebuchet MS" panose="020B0603020202020204" pitchFamily="34" charset="0"/>
              </a:rPr>
              <a:t>Age :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E76F9D4-F131-70E5-0885-A1B2F05376B0}"/>
              </a:ext>
            </a:extLst>
          </p:cNvPr>
          <p:cNvSpPr/>
          <p:nvPr/>
        </p:nvSpPr>
        <p:spPr>
          <a:xfrm>
            <a:off x="8322827" y="2316882"/>
            <a:ext cx="579446" cy="11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32BFCF-B71B-915D-6C41-25588091837A}"/>
              </a:ext>
            </a:extLst>
          </p:cNvPr>
          <p:cNvSpPr txBox="1"/>
          <p:nvPr/>
        </p:nvSpPr>
        <p:spPr>
          <a:xfrm>
            <a:off x="7287444" y="2578442"/>
            <a:ext cx="1005919" cy="23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050" b="1" dirty="0">
                <a:latin typeface="Trebuchet MS" panose="020B0603020202020204" pitchFamily="34" charset="0"/>
              </a:rPr>
              <a:t>Gender :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FB6C54-59DA-32CB-056E-57E9152FE6EA}"/>
              </a:ext>
            </a:extLst>
          </p:cNvPr>
          <p:cNvSpPr/>
          <p:nvPr/>
        </p:nvSpPr>
        <p:spPr>
          <a:xfrm>
            <a:off x="8322181" y="2629641"/>
            <a:ext cx="1005919" cy="15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0C3C72-B004-D28B-A9D3-1CD3B728D3F2}"/>
              </a:ext>
            </a:extLst>
          </p:cNvPr>
          <p:cNvSpPr txBox="1"/>
          <p:nvPr/>
        </p:nvSpPr>
        <p:spPr>
          <a:xfrm>
            <a:off x="7102524" y="2897267"/>
            <a:ext cx="1005919" cy="23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050" b="1" dirty="0">
                <a:latin typeface="Trebuchet MS" panose="020B0603020202020204" pitchFamily="34" charset="0"/>
              </a:rPr>
              <a:t>Phone no. :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2A64CB3-ECA8-7FB9-8422-CBAF584088DF}"/>
              </a:ext>
            </a:extLst>
          </p:cNvPr>
          <p:cNvSpPr/>
          <p:nvPr/>
        </p:nvSpPr>
        <p:spPr>
          <a:xfrm>
            <a:off x="8306417" y="2891801"/>
            <a:ext cx="1244379" cy="159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FE7AC7-7336-622A-42FB-9BBB387D469E}"/>
              </a:ext>
            </a:extLst>
          </p:cNvPr>
          <p:cNvSpPr txBox="1"/>
          <p:nvPr/>
        </p:nvSpPr>
        <p:spPr>
          <a:xfrm>
            <a:off x="7192534" y="3216092"/>
            <a:ext cx="972108" cy="23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050" b="1" dirty="0">
                <a:latin typeface="Trebuchet MS" panose="020B0603020202020204" pitchFamily="34" charset="0"/>
              </a:rPr>
              <a:t>Email id 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B340D64-B30D-8ADD-08A8-BD59F5BC891D}"/>
              </a:ext>
            </a:extLst>
          </p:cNvPr>
          <p:cNvSpPr/>
          <p:nvPr/>
        </p:nvSpPr>
        <p:spPr>
          <a:xfrm>
            <a:off x="8306417" y="3241092"/>
            <a:ext cx="2088232" cy="159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98590A-C922-633D-8A48-0BFB7097DD57}"/>
              </a:ext>
            </a:extLst>
          </p:cNvPr>
          <p:cNvSpPr txBox="1"/>
          <p:nvPr/>
        </p:nvSpPr>
        <p:spPr>
          <a:xfrm>
            <a:off x="7192534" y="3557495"/>
            <a:ext cx="1005919" cy="23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050" b="1" dirty="0">
                <a:latin typeface="Trebuchet MS" panose="020B0603020202020204" pitchFamily="34" charset="0"/>
              </a:rPr>
              <a:t>Address :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6292673-F20F-1D20-65C1-13C292770444}"/>
              </a:ext>
            </a:extLst>
          </p:cNvPr>
          <p:cNvSpPr/>
          <p:nvPr/>
        </p:nvSpPr>
        <p:spPr>
          <a:xfrm>
            <a:off x="8293437" y="3527191"/>
            <a:ext cx="2874755" cy="705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C4F0E61-35D9-1FF7-AD49-AE754F1AD228}"/>
              </a:ext>
            </a:extLst>
          </p:cNvPr>
          <p:cNvSpPr txBox="1"/>
          <p:nvPr/>
        </p:nvSpPr>
        <p:spPr>
          <a:xfrm>
            <a:off x="9140946" y="4650814"/>
            <a:ext cx="1390047" cy="4801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Update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4BE0278-33B1-E8DF-4D9C-83212BE7BBF7}"/>
              </a:ext>
            </a:extLst>
          </p:cNvPr>
          <p:cNvCxnSpPr>
            <a:cxnSpLocks/>
          </p:cNvCxnSpPr>
          <p:nvPr/>
        </p:nvCxnSpPr>
        <p:spPr>
          <a:xfrm flipH="1">
            <a:off x="1020633" y="2578442"/>
            <a:ext cx="39325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CB0FA809-D7C2-511D-3A53-6C2C7A1DFD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417" y="2455454"/>
            <a:ext cx="928775" cy="78563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5359348-261A-F439-EA10-FE79269E2615}"/>
              </a:ext>
            </a:extLst>
          </p:cNvPr>
          <p:cNvSpPr txBox="1"/>
          <p:nvPr/>
        </p:nvSpPr>
        <p:spPr>
          <a:xfrm>
            <a:off x="2933446" y="3258184"/>
            <a:ext cx="92877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latin typeface="Trebuchet MS" panose="020B0603020202020204" pitchFamily="34" charset="0"/>
              </a:rPr>
              <a:t>Edit</a:t>
            </a:r>
          </a:p>
        </p:txBody>
      </p:sp>
      <p:sp>
        <p:nvSpPr>
          <p:cNvPr id="61" name="Action Button: Help 6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E58380F-A4C7-314C-98AB-9DAC6C0CA8D9}"/>
              </a:ext>
            </a:extLst>
          </p:cNvPr>
          <p:cNvSpPr/>
          <p:nvPr/>
        </p:nvSpPr>
        <p:spPr>
          <a:xfrm>
            <a:off x="4746304" y="2460692"/>
            <a:ext cx="273069" cy="355507"/>
          </a:xfrm>
          <a:prstGeom prst="actionButtonHelp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709887-669F-4C1D-424C-4148B16DF1FB}"/>
              </a:ext>
            </a:extLst>
          </p:cNvPr>
          <p:cNvSpPr txBox="1"/>
          <p:nvPr/>
        </p:nvSpPr>
        <p:spPr>
          <a:xfrm>
            <a:off x="4630316" y="2884053"/>
            <a:ext cx="634418" cy="23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050" b="1" dirty="0">
                <a:latin typeface="Trebuchet MS" panose="020B0603020202020204" pitchFamily="34" charset="0"/>
              </a:rPr>
              <a:t>Help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0D35DCF-8429-8118-3F5A-ADA8FE2716CD}"/>
              </a:ext>
            </a:extLst>
          </p:cNvPr>
          <p:cNvSpPr txBox="1"/>
          <p:nvPr/>
        </p:nvSpPr>
        <p:spPr>
          <a:xfrm>
            <a:off x="893226" y="3761122"/>
            <a:ext cx="1185347" cy="23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050" b="1" dirty="0">
                <a:latin typeface="Trebuchet MS" panose="020B0603020202020204" pitchFamily="34" charset="0"/>
              </a:rPr>
              <a:t>Blood Group :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8F623C8-FA7E-A4A1-6F97-8B0C8FA55B1C}"/>
              </a:ext>
            </a:extLst>
          </p:cNvPr>
          <p:cNvSpPr/>
          <p:nvPr/>
        </p:nvSpPr>
        <p:spPr>
          <a:xfrm>
            <a:off x="2078573" y="3811850"/>
            <a:ext cx="1999615" cy="11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413480-1BA4-2635-5D99-AED13E28650E}"/>
              </a:ext>
            </a:extLst>
          </p:cNvPr>
          <p:cNvSpPr txBox="1"/>
          <p:nvPr/>
        </p:nvSpPr>
        <p:spPr>
          <a:xfrm>
            <a:off x="2115193" y="4007519"/>
            <a:ext cx="2696559" cy="23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050" dirty="0">
                <a:latin typeface="Trebuchet MS" panose="020B0603020202020204" pitchFamily="34" charset="0"/>
              </a:rPr>
              <a:t>Do u any health problems?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23EA044-39BC-D3AD-EC1B-129D15AFE144}"/>
              </a:ext>
            </a:extLst>
          </p:cNvPr>
          <p:cNvSpPr txBox="1"/>
          <p:nvPr/>
        </p:nvSpPr>
        <p:spPr>
          <a:xfrm>
            <a:off x="2739121" y="4271346"/>
            <a:ext cx="536451" cy="2585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YES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7298DC6-16A5-5C93-66DC-ADFB33527C4B}"/>
              </a:ext>
            </a:extLst>
          </p:cNvPr>
          <p:cNvSpPr txBox="1"/>
          <p:nvPr/>
        </p:nvSpPr>
        <p:spPr>
          <a:xfrm>
            <a:off x="3476749" y="4259363"/>
            <a:ext cx="536451" cy="2585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NO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B2333CA-E1D0-FCE8-4F19-446C86AB40CC}"/>
              </a:ext>
            </a:extLst>
          </p:cNvPr>
          <p:cNvSpPr txBox="1"/>
          <p:nvPr/>
        </p:nvSpPr>
        <p:spPr>
          <a:xfrm>
            <a:off x="834683" y="4525461"/>
            <a:ext cx="1532113" cy="23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050" b="1" dirty="0">
                <a:latin typeface="Trebuchet MS" panose="020B0603020202020204" pitchFamily="34" charset="0"/>
              </a:rPr>
              <a:t>Name of disease :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7943A5F-D61E-464C-03D3-06A02114B76F}"/>
              </a:ext>
            </a:extLst>
          </p:cNvPr>
          <p:cNvSpPr/>
          <p:nvPr/>
        </p:nvSpPr>
        <p:spPr>
          <a:xfrm>
            <a:off x="2078573" y="4580511"/>
            <a:ext cx="1509746" cy="164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F5066F-5303-A622-58A2-DABFEE05FD65}"/>
              </a:ext>
            </a:extLst>
          </p:cNvPr>
          <p:cNvSpPr txBox="1"/>
          <p:nvPr/>
        </p:nvSpPr>
        <p:spPr>
          <a:xfrm>
            <a:off x="4110616" y="4523124"/>
            <a:ext cx="935395" cy="23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050" b="1" dirty="0">
                <a:latin typeface="Trebuchet MS" panose="020B0603020202020204" pitchFamily="34" charset="0"/>
              </a:rPr>
              <a:t>Stage :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A004F4B-9E9A-4201-9B81-992643D8FF28}"/>
              </a:ext>
            </a:extLst>
          </p:cNvPr>
          <p:cNvSpPr/>
          <p:nvPr/>
        </p:nvSpPr>
        <p:spPr>
          <a:xfrm>
            <a:off x="4728949" y="4602770"/>
            <a:ext cx="813707" cy="11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2C0F7-10E0-5888-DFF8-25A5C6864326}"/>
              </a:ext>
            </a:extLst>
          </p:cNvPr>
          <p:cNvSpPr txBox="1"/>
          <p:nvPr/>
        </p:nvSpPr>
        <p:spPr>
          <a:xfrm>
            <a:off x="803827" y="5043403"/>
            <a:ext cx="1532112" cy="23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050" b="1" dirty="0">
                <a:latin typeface="Trebuchet MS" panose="020B0603020202020204" pitchFamily="34" charset="0"/>
              </a:rPr>
              <a:t>Type of disease :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20D70FC-B628-9114-B64E-63FC55141A68}"/>
              </a:ext>
            </a:extLst>
          </p:cNvPr>
          <p:cNvSpPr/>
          <p:nvPr/>
        </p:nvSpPr>
        <p:spPr>
          <a:xfrm>
            <a:off x="2104030" y="5116010"/>
            <a:ext cx="2246305" cy="128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C0839F4-BDCB-E8E8-D11C-9C64723F2E3C}"/>
              </a:ext>
            </a:extLst>
          </p:cNvPr>
          <p:cNvSpPr txBox="1"/>
          <p:nvPr/>
        </p:nvSpPr>
        <p:spPr>
          <a:xfrm>
            <a:off x="1985749" y="5410232"/>
            <a:ext cx="3079735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050" b="1" dirty="0">
                <a:latin typeface="Trebuchet MS" panose="020B0603020202020204" pitchFamily="34" charset="0"/>
              </a:rPr>
              <a:t>Do u want to be monitored and auto update your health profile ?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DE0C186-6F1B-70B1-35EA-D6BF55523FED}"/>
              </a:ext>
            </a:extLst>
          </p:cNvPr>
          <p:cNvSpPr txBox="1"/>
          <p:nvPr/>
        </p:nvSpPr>
        <p:spPr>
          <a:xfrm>
            <a:off x="2533915" y="5922486"/>
            <a:ext cx="611259" cy="2677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YES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E402203-BD34-1632-A6D2-3449B72586A6}"/>
              </a:ext>
            </a:extLst>
          </p:cNvPr>
          <p:cNvSpPr txBox="1"/>
          <p:nvPr/>
        </p:nvSpPr>
        <p:spPr>
          <a:xfrm>
            <a:off x="3476748" y="5931708"/>
            <a:ext cx="611259" cy="2585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NO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F30BF14-2ADA-C958-1921-ED7CB0ED617C}"/>
              </a:ext>
            </a:extLst>
          </p:cNvPr>
          <p:cNvSpPr txBox="1"/>
          <p:nvPr/>
        </p:nvSpPr>
        <p:spPr>
          <a:xfrm>
            <a:off x="2452370" y="6272859"/>
            <a:ext cx="1646404" cy="4801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Update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94417F0-0F2C-4E64-BF71-2E54B7210504}"/>
              </a:ext>
            </a:extLst>
          </p:cNvPr>
          <p:cNvSpPr txBox="1"/>
          <p:nvPr/>
        </p:nvSpPr>
        <p:spPr>
          <a:xfrm>
            <a:off x="1181016" y="1466089"/>
            <a:ext cx="599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rgbClr val="002060"/>
                </a:solidFill>
                <a:latin typeface="Trebuchet MS" panose="020B0603020202020204" pitchFamily="34" charset="0"/>
              </a:rPr>
              <a:t>This displays the basic details of the user.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B5841B9-741C-7501-FBE1-1713927718F5}"/>
              </a:ext>
            </a:extLst>
          </p:cNvPr>
          <p:cNvSpPr txBox="1"/>
          <p:nvPr/>
        </p:nvSpPr>
        <p:spPr>
          <a:xfrm>
            <a:off x="6085235" y="5931708"/>
            <a:ext cx="607836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002060"/>
                </a:solidFill>
                <a:latin typeface="Trebuchet MS" panose="020B0603020202020204" pitchFamily="34" charset="0"/>
              </a:rPr>
              <a:t>This displays the health details of the user.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24DB6BA-40EF-90CA-2998-703DB5C83EC2}"/>
              </a:ext>
            </a:extLst>
          </p:cNvPr>
          <p:cNvSpPr txBox="1"/>
          <p:nvPr/>
        </p:nvSpPr>
        <p:spPr>
          <a:xfrm>
            <a:off x="9465943" y="1691269"/>
            <a:ext cx="92877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latin typeface="Trebuchet MS" panose="020B0603020202020204" pitchFamily="34" charset="0"/>
              </a:rPr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341979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8BA20C-8BC7-8176-5265-C2F86B6E441B}"/>
              </a:ext>
            </a:extLst>
          </p:cNvPr>
          <p:cNvSpPr txBox="1"/>
          <p:nvPr/>
        </p:nvSpPr>
        <p:spPr>
          <a:xfrm>
            <a:off x="2205980" y="41427"/>
            <a:ext cx="8136904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4400" b="1" u="sng" dirty="0">
                <a:latin typeface="Trebuchet MS" panose="020B0603020202020204" pitchFamily="34" charset="0"/>
              </a:rPr>
              <a:t>VOICE-CARE ASSISTANT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AD9CB4-274B-5DA0-C786-0A67C25B00B0}"/>
              </a:ext>
            </a:extLst>
          </p:cNvPr>
          <p:cNvSpPr/>
          <p:nvPr/>
        </p:nvSpPr>
        <p:spPr>
          <a:xfrm>
            <a:off x="4063677" y="743158"/>
            <a:ext cx="8064896" cy="60347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sz="2400" dirty="0">
              <a:latin typeface="Trebuchet MS" panose="020B0603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C71ADD-72BF-1A9F-41E1-FE8932FBEAB7}"/>
              </a:ext>
            </a:extLst>
          </p:cNvPr>
          <p:cNvCxnSpPr>
            <a:cxnSpLocks/>
          </p:cNvCxnSpPr>
          <p:nvPr/>
        </p:nvCxnSpPr>
        <p:spPr>
          <a:xfrm flipH="1">
            <a:off x="4222204" y="1412776"/>
            <a:ext cx="432048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D0A6BF8-A8D7-45D5-771D-D36DD3B857F3}"/>
              </a:ext>
            </a:extLst>
          </p:cNvPr>
          <p:cNvSpPr txBox="1"/>
          <p:nvPr/>
        </p:nvSpPr>
        <p:spPr>
          <a:xfrm>
            <a:off x="4942284" y="2352602"/>
            <a:ext cx="6048672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3600" b="1" dirty="0">
                <a:latin typeface="Trebuchet MS" panose="020B0603020202020204" pitchFamily="34" charset="0"/>
              </a:rPr>
              <a:t>Do u need an voice-care assistant to navigate u through this application 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431106-02EB-7C1D-F106-3872C4031EE2}"/>
              </a:ext>
            </a:extLst>
          </p:cNvPr>
          <p:cNvSpPr/>
          <p:nvPr/>
        </p:nvSpPr>
        <p:spPr>
          <a:xfrm>
            <a:off x="6742484" y="4548607"/>
            <a:ext cx="2088232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6AEF20-98AA-4DCB-C9C3-AA8320841C7D}"/>
              </a:ext>
            </a:extLst>
          </p:cNvPr>
          <p:cNvSpPr/>
          <p:nvPr/>
        </p:nvSpPr>
        <p:spPr>
          <a:xfrm>
            <a:off x="6710257" y="5484472"/>
            <a:ext cx="2088232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714B1-7F47-F0F7-8901-EC3F37D2B176}"/>
              </a:ext>
            </a:extLst>
          </p:cNvPr>
          <p:cNvSpPr txBox="1"/>
          <p:nvPr/>
        </p:nvSpPr>
        <p:spPr>
          <a:xfrm>
            <a:off x="7315295" y="5516993"/>
            <a:ext cx="9263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3200" b="1" dirty="0">
                <a:solidFill>
                  <a:schemeClr val="bg1"/>
                </a:solidFill>
                <a:latin typeface="Trebuchet MS" panose="020B0603020202020204" pitchFamily="34" charset="0"/>
              </a:rPr>
              <a:t>NO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F9751-1109-9512-6668-D208AC2723BA}"/>
              </a:ext>
            </a:extLst>
          </p:cNvPr>
          <p:cNvSpPr txBox="1"/>
          <p:nvPr/>
        </p:nvSpPr>
        <p:spPr>
          <a:xfrm>
            <a:off x="7285918" y="4621661"/>
            <a:ext cx="89672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3200" b="1" dirty="0">
                <a:solidFill>
                  <a:schemeClr val="bg1"/>
                </a:solidFill>
                <a:latin typeface="Trebuchet MS" panose="020B0603020202020204" pitchFamily="34" charset="0"/>
              </a:rPr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78858-897E-32B4-5580-4186BE1B46D8}"/>
              </a:ext>
            </a:extLst>
          </p:cNvPr>
          <p:cNvSpPr txBox="1"/>
          <p:nvPr/>
        </p:nvSpPr>
        <p:spPr>
          <a:xfrm>
            <a:off x="1" y="1180430"/>
            <a:ext cx="4092700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latin typeface="Trebuchet MS" panose="020B0603020202020204" pitchFamily="34" charset="0"/>
              </a:rPr>
              <a:t>This page is automatically navigated after the sign up page.</a:t>
            </a:r>
          </a:p>
          <a:p>
            <a:pPr marL="342900" indent="-34290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latin typeface="Trebuchet MS" panose="020B0603020202020204" pitchFamily="34" charset="0"/>
              </a:rPr>
              <a:t>It displays whether the user want voice-care assistant or not.</a:t>
            </a:r>
          </a:p>
          <a:p>
            <a:pPr marL="342900" indent="-34290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latin typeface="Trebuchet MS" panose="020B0603020202020204" pitchFamily="34" charset="0"/>
              </a:rPr>
              <a:t>When the user clicks ‘</a:t>
            </a:r>
            <a:r>
              <a:rPr lang="en-IN" sz="2400" b="1" i="1" dirty="0">
                <a:latin typeface="Trebuchet MS" panose="020B0603020202020204" pitchFamily="34" charset="0"/>
              </a:rPr>
              <a:t>YES’ </a:t>
            </a:r>
            <a:r>
              <a:rPr lang="en-IN" sz="2400" b="1" dirty="0">
                <a:latin typeface="Trebuchet MS" panose="020B0603020202020204" pitchFamily="34" charset="0"/>
              </a:rPr>
              <a:t>then everything is assistant through voice.</a:t>
            </a:r>
          </a:p>
          <a:p>
            <a:pPr marL="342900" indent="-34290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latin typeface="Trebuchet MS" panose="020B0603020202020204" pitchFamily="34" charset="0"/>
              </a:rPr>
              <a:t>The user can turn ‘ON’ and ‘OFF’ whenever they want.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5E87E0-BD66-BFFC-426B-0403CB1951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594" y="1013009"/>
            <a:ext cx="972534" cy="97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7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2" y="27384"/>
            <a:ext cx="9601200" cy="705481"/>
          </a:xfrm>
        </p:spPr>
        <p:txBody>
          <a:bodyPr>
            <a:normAutofit/>
          </a:bodyPr>
          <a:lstStyle/>
          <a:p>
            <a:pPr algn="ctr"/>
            <a:r>
              <a:rPr lang="en-US" sz="4400" b="1" u="sng" dirty="0">
                <a:latin typeface="Trebuchet MS" panose="020B0603020202020204" pitchFamily="34" charset="0"/>
              </a:rPr>
              <a:t>TESTING AND MONITORING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836509-8FA5-B825-9CBB-567EC0236F05}"/>
              </a:ext>
            </a:extLst>
          </p:cNvPr>
          <p:cNvSpPr/>
          <p:nvPr/>
        </p:nvSpPr>
        <p:spPr>
          <a:xfrm>
            <a:off x="3794248" y="732865"/>
            <a:ext cx="8424936" cy="59364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E8EC35-C49A-723C-F20E-3B87C8AB3D09}"/>
              </a:ext>
            </a:extLst>
          </p:cNvPr>
          <p:cNvCxnSpPr/>
          <p:nvPr/>
        </p:nvCxnSpPr>
        <p:spPr>
          <a:xfrm flipH="1">
            <a:off x="3862164" y="1656184"/>
            <a:ext cx="432048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13B6237-A060-7324-B628-1AD2E29CF5E3}"/>
              </a:ext>
            </a:extLst>
          </p:cNvPr>
          <p:cNvSpPr txBox="1"/>
          <p:nvPr/>
        </p:nvSpPr>
        <p:spPr>
          <a:xfrm>
            <a:off x="4401758" y="1643137"/>
            <a:ext cx="518457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b="1" dirty="0">
                <a:latin typeface="Trebuchet MS" panose="020B0603020202020204" pitchFamily="34" charset="0"/>
              </a:rPr>
              <a:t>Tests available based on Your health profile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A66ABE-DCF5-85D6-6A1B-9BE8460735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939" y="2491077"/>
            <a:ext cx="1215606" cy="6403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74A3BE-EBC7-BAFB-7585-12371D748A9B}"/>
              </a:ext>
            </a:extLst>
          </p:cNvPr>
          <p:cNvSpPr txBox="1"/>
          <p:nvPr/>
        </p:nvSpPr>
        <p:spPr>
          <a:xfrm>
            <a:off x="5917641" y="2170681"/>
            <a:ext cx="273630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600" dirty="0">
                <a:latin typeface="Trebuchet MS" panose="020B0603020202020204" pitchFamily="34" charset="0"/>
              </a:rPr>
              <a:t>Test includes 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3664D8-3140-E549-0618-D1D1C8EC37A1}"/>
              </a:ext>
            </a:extLst>
          </p:cNvPr>
          <p:cNvSpPr/>
          <p:nvPr/>
        </p:nvSpPr>
        <p:spPr>
          <a:xfrm>
            <a:off x="6508687" y="2442158"/>
            <a:ext cx="2592288" cy="654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530C48-344D-BA1F-02B5-B6F8D6FA49F1}"/>
              </a:ext>
            </a:extLst>
          </p:cNvPr>
          <p:cNvCxnSpPr/>
          <p:nvPr/>
        </p:nvCxnSpPr>
        <p:spPr>
          <a:xfrm>
            <a:off x="6724711" y="3024336"/>
            <a:ext cx="216024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1A1EF1-D3C1-F2F1-6F28-9C701D3940F8}"/>
              </a:ext>
            </a:extLst>
          </p:cNvPr>
          <p:cNvCxnSpPr/>
          <p:nvPr/>
        </p:nvCxnSpPr>
        <p:spPr>
          <a:xfrm>
            <a:off x="6724711" y="2804206"/>
            <a:ext cx="216024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BBEB38-A2A2-ABFE-E98A-9045847FBD7B}"/>
              </a:ext>
            </a:extLst>
          </p:cNvPr>
          <p:cNvCxnSpPr/>
          <p:nvPr/>
        </p:nvCxnSpPr>
        <p:spPr>
          <a:xfrm>
            <a:off x="6724711" y="2664296"/>
            <a:ext cx="216024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EF2B558-80FA-E562-5875-1E971483D6D5}"/>
              </a:ext>
            </a:extLst>
          </p:cNvPr>
          <p:cNvCxnSpPr/>
          <p:nvPr/>
        </p:nvCxnSpPr>
        <p:spPr>
          <a:xfrm>
            <a:off x="6724711" y="2933472"/>
            <a:ext cx="216024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8238C6-FF0C-FBB9-F4FD-1CFA1586648C}"/>
              </a:ext>
            </a:extLst>
          </p:cNvPr>
          <p:cNvCxnSpPr/>
          <p:nvPr/>
        </p:nvCxnSpPr>
        <p:spPr>
          <a:xfrm>
            <a:off x="6724711" y="2530447"/>
            <a:ext cx="216024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8CD740-E727-86BE-684A-E4E77FF841A5}"/>
              </a:ext>
            </a:extLst>
          </p:cNvPr>
          <p:cNvCxnSpPr/>
          <p:nvPr/>
        </p:nvCxnSpPr>
        <p:spPr>
          <a:xfrm>
            <a:off x="9212013" y="2317358"/>
            <a:ext cx="50405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F7775D0-9904-C797-9653-A652C94F9954}"/>
              </a:ext>
            </a:extLst>
          </p:cNvPr>
          <p:cNvSpPr txBox="1"/>
          <p:nvPr/>
        </p:nvSpPr>
        <p:spPr>
          <a:xfrm>
            <a:off x="7966620" y="2587381"/>
            <a:ext cx="136815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endParaRPr lang="en-IN" dirty="0">
              <a:latin typeface="Trebuchet MS" panose="020B06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F22DED-A210-A4A7-05F6-37C1C9914AFD}"/>
              </a:ext>
            </a:extLst>
          </p:cNvPr>
          <p:cNvSpPr txBox="1"/>
          <p:nvPr/>
        </p:nvSpPr>
        <p:spPr>
          <a:xfrm>
            <a:off x="10342884" y="2556976"/>
            <a:ext cx="1584176" cy="4247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2400" b="1" dirty="0">
                <a:solidFill>
                  <a:schemeClr val="bg1"/>
                </a:solidFill>
                <a:latin typeface="Trebuchet MS" panose="020B0603020202020204" pitchFamily="34" charset="0"/>
              </a:rPr>
              <a:t>MONITOR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024B27-5DFE-98B3-1CB2-86B8F0DCC2AC}"/>
              </a:ext>
            </a:extLst>
          </p:cNvPr>
          <p:cNvSpPr txBox="1"/>
          <p:nvPr/>
        </p:nvSpPr>
        <p:spPr>
          <a:xfrm>
            <a:off x="3783236" y="2271916"/>
            <a:ext cx="1896902" cy="31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600" b="1" dirty="0">
                <a:latin typeface="Trebuchet MS" panose="020B0603020202020204" pitchFamily="34" charset="0"/>
              </a:rPr>
              <a:t>1. Vitamins test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817A9B4-F1A3-DE65-E74B-E3F2633A20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970" y="3732333"/>
            <a:ext cx="1613361" cy="9551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1B726E0-6736-7174-F368-B040A3884220}"/>
              </a:ext>
            </a:extLst>
          </p:cNvPr>
          <p:cNvSpPr txBox="1"/>
          <p:nvPr/>
        </p:nvSpPr>
        <p:spPr>
          <a:xfrm>
            <a:off x="3794248" y="3493346"/>
            <a:ext cx="237217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600" b="1" dirty="0">
                <a:latin typeface="Trebuchet MS" panose="020B0603020202020204" pitchFamily="34" charset="0"/>
              </a:rPr>
              <a:t>2. Full body checkup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BC9D2D-4489-9457-8CB1-EC7320CA8B2A}"/>
              </a:ext>
            </a:extLst>
          </p:cNvPr>
          <p:cNvSpPr txBox="1"/>
          <p:nvPr/>
        </p:nvSpPr>
        <p:spPr>
          <a:xfrm>
            <a:off x="6446340" y="3537836"/>
            <a:ext cx="172819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600" dirty="0">
                <a:latin typeface="Trebuchet MS" panose="020B0603020202020204" pitchFamily="34" charset="0"/>
              </a:rPr>
              <a:t>Test includes :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01958F-03C2-F327-75A7-7FDAAA628184}"/>
              </a:ext>
            </a:extLst>
          </p:cNvPr>
          <p:cNvSpPr/>
          <p:nvPr/>
        </p:nvSpPr>
        <p:spPr>
          <a:xfrm>
            <a:off x="6508687" y="3875287"/>
            <a:ext cx="2592288" cy="59346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02284C-EEB4-C92C-11FD-557A23290F3E}"/>
              </a:ext>
            </a:extLst>
          </p:cNvPr>
          <p:cNvCxnSpPr/>
          <p:nvPr/>
        </p:nvCxnSpPr>
        <p:spPr>
          <a:xfrm>
            <a:off x="6724711" y="4304202"/>
            <a:ext cx="216024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B2E7870-2618-E9F7-52CA-87E6179E0146}"/>
              </a:ext>
            </a:extLst>
          </p:cNvPr>
          <p:cNvCxnSpPr/>
          <p:nvPr/>
        </p:nvCxnSpPr>
        <p:spPr>
          <a:xfrm>
            <a:off x="6724711" y="4104456"/>
            <a:ext cx="216024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0AE0D7-C442-D948-7E4A-346AC9C1B194}"/>
              </a:ext>
            </a:extLst>
          </p:cNvPr>
          <p:cNvCxnSpPr/>
          <p:nvPr/>
        </p:nvCxnSpPr>
        <p:spPr>
          <a:xfrm>
            <a:off x="6724711" y="4209888"/>
            <a:ext cx="216024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E44B6FE-F8A9-0DCB-C200-E0524924B39F}"/>
              </a:ext>
            </a:extLst>
          </p:cNvPr>
          <p:cNvCxnSpPr/>
          <p:nvPr/>
        </p:nvCxnSpPr>
        <p:spPr>
          <a:xfrm>
            <a:off x="6724711" y="3999903"/>
            <a:ext cx="216024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4F539C-0FA4-99AC-7A01-9AC37DD3EBF0}"/>
              </a:ext>
            </a:extLst>
          </p:cNvPr>
          <p:cNvCxnSpPr/>
          <p:nvPr/>
        </p:nvCxnSpPr>
        <p:spPr>
          <a:xfrm>
            <a:off x="6724711" y="4392488"/>
            <a:ext cx="216024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83E04B-845E-B305-E455-14AA5092075D}"/>
              </a:ext>
            </a:extLst>
          </p:cNvPr>
          <p:cNvCxnSpPr/>
          <p:nvPr/>
        </p:nvCxnSpPr>
        <p:spPr>
          <a:xfrm>
            <a:off x="9212013" y="3568910"/>
            <a:ext cx="50405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11E427C-5F6C-1260-6AD0-C6AF46C719DA}"/>
              </a:ext>
            </a:extLst>
          </p:cNvPr>
          <p:cNvSpPr txBox="1"/>
          <p:nvPr/>
        </p:nvSpPr>
        <p:spPr>
          <a:xfrm>
            <a:off x="10342884" y="3939300"/>
            <a:ext cx="1584176" cy="4247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2400" b="1" dirty="0">
                <a:solidFill>
                  <a:schemeClr val="bg1"/>
                </a:solidFill>
                <a:latin typeface="Trebuchet MS" panose="020B0603020202020204" pitchFamily="34" charset="0"/>
              </a:rPr>
              <a:t>MONITOR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F64DA9-0EC8-C777-E49C-9F9B0B465819}"/>
              </a:ext>
            </a:extLst>
          </p:cNvPr>
          <p:cNvSpPr txBox="1"/>
          <p:nvPr/>
        </p:nvSpPr>
        <p:spPr>
          <a:xfrm>
            <a:off x="3767287" y="5066116"/>
            <a:ext cx="175737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600" b="1" dirty="0">
                <a:latin typeface="Trebuchet MS" panose="020B0603020202020204" pitchFamily="34" charset="0"/>
              </a:rPr>
              <a:t>3. Blood count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E75768-1B39-B3CF-F936-6BB8AD9931B8}"/>
              </a:ext>
            </a:extLst>
          </p:cNvPr>
          <p:cNvSpPr txBox="1"/>
          <p:nvPr/>
        </p:nvSpPr>
        <p:spPr>
          <a:xfrm>
            <a:off x="6470604" y="4838876"/>
            <a:ext cx="172819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600" dirty="0">
                <a:latin typeface="Trebuchet MS" panose="020B0603020202020204" pitchFamily="34" charset="0"/>
              </a:rPr>
              <a:t>Test includes :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4389DC8-4B55-A29E-CC50-D2A702A5019D}"/>
              </a:ext>
            </a:extLst>
          </p:cNvPr>
          <p:cNvSpPr/>
          <p:nvPr/>
        </p:nvSpPr>
        <p:spPr>
          <a:xfrm>
            <a:off x="6446154" y="5392362"/>
            <a:ext cx="2592288" cy="77470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642DB8-899E-A196-9E63-52DD44BF1195}"/>
              </a:ext>
            </a:extLst>
          </p:cNvPr>
          <p:cNvCxnSpPr>
            <a:cxnSpLocks/>
          </p:cNvCxnSpPr>
          <p:nvPr/>
        </p:nvCxnSpPr>
        <p:spPr>
          <a:xfrm>
            <a:off x="6741404" y="6048672"/>
            <a:ext cx="216024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92AB99-0741-9E8B-D1F5-BE958F81DB2A}"/>
              </a:ext>
            </a:extLst>
          </p:cNvPr>
          <p:cNvCxnSpPr/>
          <p:nvPr/>
        </p:nvCxnSpPr>
        <p:spPr>
          <a:xfrm>
            <a:off x="6741404" y="5904656"/>
            <a:ext cx="216024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9E2DCB7-E15E-D488-5E92-7746F8A1F426}"/>
              </a:ext>
            </a:extLst>
          </p:cNvPr>
          <p:cNvCxnSpPr/>
          <p:nvPr/>
        </p:nvCxnSpPr>
        <p:spPr>
          <a:xfrm>
            <a:off x="6724711" y="5779713"/>
            <a:ext cx="216024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4FA670-E76A-93BB-8B3A-69E7F15175D1}"/>
              </a:ext>
            </a:extLst>
          </p:cNvPr>
          <p:cNvCxnSpPr/>
          <p:nvPr/>
        </p:nvCxnSpPr>
        <p:spPr>
          <a:xfrm>
            <a:off x="6724711" y="5604728"/>
            <a:ext cx="216024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4C348FF-7CD4-62FD-4AC5-D00E517CA9D5}"/>
              </a:ext>
            </a:extLst>
          </p:cNvPr>
          <p:cNvCxnSpPr/>
          <p:nvPr/>
        </p:nvCxnSpPr>
        <p:spPr>
          <a:xfrm>
            <a:off x="6724711" y="5484536"/>
            <a:ext cx="216024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E95989B-E285-6F42-0805-98073E624930}"/>
              </a:ext>
            </a:extLst>
          </p:cNvPr>
          <p:cNvCxnSpPr/>
          <p:nvPr/>
        </p:nvCxnSpPr>
        <p:spPr>
          <a:xfrm>
            <a:off x="9172983" y="4896544"/>
            <a:ext cx="50405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95BFAD4-46CE-832A-9AC1-B7B48BAB73D8}"/>
              </a:ext>
            </a:extLst>
          </p:cNvPr>
          <p:cNvSpPr txBox="1"/>
          <p:nvPr/>
        </p:nvSpPr>
        <p:spPr>
          <a:xfrm>
            <a:off x="10336886" y="5566976"/>
            <a:ext cx="1584176" cy="4247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2400" b="1" dirty="0">
                <a:solidFill>
                  <a:schemeClr val="bg1"/>
                </a:solidFill>
                <a:latin typeface="Trebuchet MS" panose="020B0603020202020204" pitchFamily="34" charset="0"/>
              </a:rPr>
              <a:t>MONITOR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5E1B190-5B0B-36F7-71EE-3DE945A9C8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438" y="5345186"/>
            <a:ext cx="1235074" cy="1022827"/>
          </a:xfrm>
          <a:prstGeom prst="rect">
            <a:avLst/>
          </a:prstGeom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E55B0B7-16E0-7BB8-8B6C-8C829D6AD26E}"/>
              </a:ext>
            </a:extLst>
          </p:cNvPr>
          <p:cNvSpPr/>
          <p:nvPr/>
        </p:nvSpPr>
        <p:spPr>
          <a:xfrm>
            <a:off x="9535530" y="1560037"/>
            <a:ext cx="2638029" cy="424732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FE4F09-FF62-BB35-A0DC-476510A56909}"/>
              </a:ext>
            </a:extLst>
          </p:cNvPr>
          <p:cNvSpPr txBox="1"/>
          <p:nvPr/>
        </p:nvSpPr>
        <p:spPr>
          <a:xfrm>
            <a:off x="9565155" y="1629287"/>
            <a:ext cx="237960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400" dirty="0">
                <a:latin typeface="Trebuchet MS" panose="020B0603020202020204" pitchFamily="34" charset="0"/>
              </a:rPr>
              <a:t>Can also search other tests</a:t>
            </a:r>
          </a:p>
        </p:txBody>
      </p:sp>
      <p:pic>
        <p:nvPicPr>
          <p:cNvPr id="61" name="Graphic 60" descr="Research with solid fill">
            <a:extLst>
              <a:ext uri="{FF2B5EF4-FFF2-40B4-BE49-F238E27FC236}">
                <a16:creationId xmlns:a16="http://schemas.microsoft.com/office/drawing/2014/main" id="{1C1DE59C-454C-8143-01CB-2F40574C8A5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26061" y="1655684"/>
            <a:ext cx="233437" cy="23343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382B335-AC94-41BA-6C57-4E24AA1FD76B}"/>
              </a:ext>
            </a:extLst>
          </p:cNvPr>
          <p:cNvSpPr txBox="1"/>
          <p:nvPr/>
        </p:nvSpPr>
        <p:spPr>
          <a:xfrm>
            <a:off x="-1" y="2016224"/>
            <a:ext cx="376728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latin typeface="Trebuchet MS" panose="020B0603020202020204" pitchFamily="34" charset="0"/>
              </a:rPr>
              <a:t>This displays the tests and monitoring system of the user.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701D6-AEAF-CC56-3565-83F40531439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56" y="785805"/>
            <a:ext cx="702888" cy="634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4747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Rectangle 1040">
            <a:extLst>
              <a:ext uri="{FF2B5EF4-FFF2-40B4-BE49-F238E27FC236}">
                <a16:creationId xmlns:a16="http://schemas.microsoft.com/office/drawing/2014/main" id="{AAFD479E-80CD-0B95-9C02-75F31FB0449F}"/>
              </a:ext>
            </a:extLst>
          </p:cNvPr>
          <p:cNvSpPr/>
          <p:nvPr/>
        </p:nvSpPr>
        <p:spPr>
          <a:xfrm>
            <a:off x="3423036" y="725002"/>
            <a:ext cx="8622052" cy="6029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4EC19-0C31-6216-BF99-37DA608AA8DC}"/>
              </a:ext>
            </a:extLst>
          </p:cNvPr>
          <p:cNvSpPr txBox="1"/>
          <p:nvPr/>
        </p:nvSpPr>
        <p:spPr>
          <a:xfrm>
            <a:off x="1917948" y="23270"/>
            <a:ext cx="9073008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4400" b="1" u="sng" dirty="0">
                <a:latin typeface="Trebuchet MS" panose="020B0603020202020204" pitchFamily="34" charset="0"/>
              </a:rPr>
              <a:t>FOOD AND IMMUNE SYSTEM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E1710B-4C14-13CE-1133-DE3263E8BC6E}"/>
              </a:ext>
            </a:extLst>
          </p:cNvPr>
          <p:cNvCxnSpPr>
            <a:cxnSpLocks/>
          </p:cNvCxnSpPr>
          <p:nvPr/>
        </p:nvCxnSpPr>
        <p:spPr>
          <a:xfrm flipH="1">
            <a:off x="3502124" y="1340768"/>
            <a:ext cx="36004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9C1BCA-0781-B516-E8B9-71E558EF4580}"/>
              </a:ext>
            </a:extLst>
          </p:cNvPr>
          <p:cNvSpPr txBox="1"/>
          <p:nvPr/>
        </p:nvSpPr>
        <p:spPr>
          <a:xfrm>
            <a:off x="3841017" y="1323896"/>
            <a:ext cx="187220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600" b="1" dirty="0">
                <a:latin typeface="Trebuchet MS" panose="020B0603020202020204" pitchFamily="34" charset="0"/>
              </a:rPr>
              <a:t>1. Citrus fruits :</a:t>
            </a:r>
          </a:p>
        </p:txBody>
      </p:sp>
      <p:pic>
        <p:nvPicPr>
          <p:cNvPr id="1026" name="Picture 2" descr="5 Interesting Ways To Include Citrus Fruits In Your Diet - GOQii">
            <a:extLst>
              <a:ext uri="{FF2B5EF4-FFF2-40B4-BE49-F238E27FC236}">
                <a16:creationId xmlns:a16="http://schemas.microsoft.com/office/drawing/2014/main" id="{68D618A7-7FE8-06A9-1C7D-D6EF91190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99" y="1677205"/>
            <a:ext cx="1152128" cy="77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760353-1C6D-14C4-9C6B-4CDD7122C28A}"/>
              </a:ext>
            </a:extLst>
          </p:cNvPr>
          <p:cNvSpPr txBox="1"/>
          <p:nvPr/>
        </p:nvSpPr>
        <p:spPr>
          <a:xfrm>
            <a:off x="5316735" y="1685941"/>
            <a:ext cx="273630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IN" sz="1200" b="1" dirty="0">
                <a:latin typeface="Trebuchet MS" panose="020B0603020202020204" pitchFamily="34" charset="0"/>
              </a:rPr>
              <a:t>Vitamin C is often said to be the best way to improve our immune system….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98D7F2-A8F6-FEB3-D328-739AFA11890C}"/>
              </a:ext>
            </a:extLst>
          </p:cNvPr>
          <p:cNvCxnSpPr/>
          <p:nvPr/>
        </p:nvCxnSpPr>
        <p:spPr>
          <a:xfrm>
            <a:off x="7894612" y="1620373"/>
            <a:ext cx="288032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DD9E0F2-EF10-C45C-31F6-C015E8D9B995}"/>
              </a:ext>
            </a:extLst>
          </p:cNvPr>
          <p:cNvSpPr txBox="1"/>
          <p:nvPr/>
        </p:nvSpPr>
        <p:spPr>
          <a:xfrm>
            <a:off x="8326660" y="1484784"/>
            <a:ext cx="2592288" cy="4247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2400" b="1" dirty="0">
                <a:solidFill>
                  <a:schemeClr val="bg1"/>
                </a:solidFill>
                <a:latin typeface="Trebuchet MS" panose="020B0603020202020204" pitchFamily="34" charset="0"/>
              </a:rPr>
              <a:t>Immune rate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B34655-0AEF-90E3-2A12-E2BBB0BACC01}"/>
              </a:ext>
            </a:extLst>
          </p:cNvPr>
          <p:cNvSpPr/>
          <p:nvPr/>
        </p:nvSpPr>
        <p:spPr>
          <a:xfrm>
            <a:off x="8635612" y="2307870"/>
            <a:ext cx="1152128" cy="2978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E0603-A6D4-2601-133E-E11CFF08F7CD}"/>
              </a:ext>
            </a:extLst>
          </p:cNvPr>
          <p:cNvSpPr/>
          <p:nvPr/>
        </p:nvSpPr>
        <p:spPr>
          <a:xfrm>
            <a:off x="4078188" y="2492896"/>
            <a:ext cx="216024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E1B46849-B8CB-DD4C-7CA3-F99794FD2867}"/>
              </a:ext>
            </a:extLst>
          </p:cNvPr>
          <p:cNvSpPr/>
          <p:nvPr/>
        </p:nvSpPr>
        <p:spPr>
          <a:xfrm flipH="1">
            <a:off x="4150196" y="2512778"/>
            <a:ext cx="72008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D1C294-8127-4D8E-7751-09F35763D819}"/>
              </a:ext>
            </a:extLst>
          </p:cNvPr>
          <p:cNvSpPr/>
          <p:nvPr/>
        </p:nvSpPr>
        <p:spPr>
          <a:xfrm>
            <a:off x="4366220" y="2492896"/>
            <a:ext cx="216024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53675F-8E58-B7BF-15E9-E4DD0BA7E5C7}"/>
              </a:ext>
            </a:extLst>
          </p:cNvPr>
          <p:cNvSpPr/>
          <p:nvPr/>
        </p:nvSpPr>
        <p:spPr>
          <a:xfrm>
            <a:off x="4686597" y="2492896"/>
            <a:ext cx="216024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3AEDA7C3-982B-D7F6-93CD-C8C20CBB7093}"/>
              </a:ext>
            </a:extLst>
          </p:cNvPr>
          <p:cNvSpPr/>
          <p:nvPr/>
        </p:nvSpPr>
        <p:spPr>
          <a:xfrm>
            <a:off x="4743450" y="2492896"/>
            <a:ext cx="93469" cy="14429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691B8DF7-FFB5-4597-B882-C7BA974EC903}"/>
              </a:ext>
            </a:extLst>
          </p:cNvPr>
          <p:cNvSpPr/>
          <p:nvPr/>
        </p:nvSpPr>
        <p:spPr>
          <a:xfrm>
            <a:off x="4425579" y="2520560"/>
            <a:ext cx="108012" cy="9458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2" name="Star: 5 Points 31">
            <a:extLst>
              <a:ext uri="{FF2B5EF4-FFF2-40B4-BE49-F238E27FC236}">
                <a16:creationId xmlns:a16="http://schemas.microsoft.com/office/drawing/2014/main" id="{D9CED96C-5657-E3B0-E2F8-D82042F74640}"/>
              </a:ext>
            </a:extLst>
          </p:cNvPr>
          <p:cNvSpPr/>
          <p:nvPr/>
        </p:nvSpPr>
        <p:spPr>
          <a:xfrm>
            <a:off x="9486240" y="2349248"/>
            <a:ext cx="119756" cy="18392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DC3545-E8E8-451D-308E-B881A174D237}"/>
              </a:ext>
            </a:extLst>
          </p:cNvPr>
          <p:cNvSpPr txBox="1"/>
          <p:nvPr/>
        </p:nvSpPr>
        <p:spPr>
          <a:xfrm>
            <a:off x="3741503" y="2948346"/>
            <a:ext cx="158417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600" b="1" dirty="0">
                <a:latin typeface="Trebuchet MS" panose="020B0603020202020204" pitchFamily="34" charset="0"/>
              </a:rPr>
              <a:t>2. Almonds 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2BB7A7-182D-6A97-CC93-BE97227052E8}"/>
              </a:ext>
            </a:extLst>
          </p:cNvPr>
          <p:cNvSpPr txBox="1"/>
          <p:nvPr/>
        </p:nvSpPr>
        <p:spPr>
          <a:xfrm>
            <a:off x="5254691" y="3327687"/>
            <a:ext cx="273630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IN" sz="1200" b="1" dirty="0">
                <a:latin typeface="Trebuchet MS" panose="020B0603020202020204" pitchFamily="34" charset="0"/>
              </a:rPr>
              <a:t>Almonds come first in number of rich in vitamin E….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D0C83C2-7121-5701-DE6A-6CB69CAFE515}"/>
              </a:ext>
            </a:extLst>
          </p:cNvPr>
          <p:cNvCxnSpPr/>
          <p:nvPr/>
        </p:nvCxnSpPr>
        <p:spPr>
          <a:xfrm>
            <a:off x="7837400" y="3185525"/>
            <a:ext cx="288032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The health benefits of almonds at risk">
            <a:extLst>
              <a:ext uri="{FF2B5EF4-FFF2-40B4-BE49-F238E27FC236}">
                <a16:creationId xmlns:a16="http://schemas.microsoft.com/office/drawing/2014/main" id="{E4ED1FAA-0B5B-C25F-AF4E-642B86B2F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391" y="3265955"/>
            <a:ext cx="1269617" cy="84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3DAF9E8-4EBF-6F3F-3EEC-FE3EBC98DF2A}"/>
              </a:ext>
            </a:extLst>
          </p:cNvPr>
          <p:cNvSpPr/>
          <p:nvPr/>
        </p:nvSpPr>
        <p:spPr>
          <a:xfrm>
            <a:off x="4042184" y="4333374"/>
            <a:ext cx="216024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29CD19F-54C5-FF37-55C0-DDEF714001E1}"/>
              </a:ext>
            </a:extLst>
          </p:cNvPr>
          <p:cNvSpPr/>
          <p:nvPr/>
        </p:nvSpPr>
        <p:spPr>
          <a:xfrm>
            <a:off x="4610540" y="4333374"/>
            <a:ext cx="216024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EED7997-E4A5-B92B-6BDC-FCBA63AD0447}"/>
              </a:ext>
            </a:extLst>
          </p:cNvPr>
          <p:cNvSpPr/>
          <p:nvPr/>
        </p:nvSpPr>
        <p:spPr>
          <a:xfrm>
            <a:off x="4326362" y="4338782"/>
            <a:ext cx="216024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46" name="Arrow: Down 45">
            <a:extLst>
              <a:ext uri="{FF2B5EF4-FFF2-40B4-BE49-F238E27FC236}">
                <a16:creationId xmlns:a16="http://schemas.microsoft.com/office/drawing/2014/main" id="{EDEFD5CB-EB7C-D61E-C388-FBFAC3C79589}"/>
              </a:ext>
            </a:extLst>
          </p:cNvPr>
          <p:cNvSpPr/>
          <p:nvPr/>
        </p:nvSpPr>
        <p:spPr>
          <a:xfrm flipH="1">
            <a:off x="4117962" y="4377292"/>
            <a:ext cx="72008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47" name="Arrow: Bent 46">
            <a:extLst>
              <a:ext uri="{FF2B5EF4-FFF2-40B4-BE49-F238E27FC236}">
                <a16:creationId xmlns:a16="http://schemas.microsoft.com/office/drawing/2014/main" id="{4DA857D1-54C7-C135-57FC-A602EFA91DE9}"/>
              </a:ext>
            </a:extLst>
          </p:cNvPr>
          <p:cNvSpPr/>
          <p:nvPr/>
        </p:nvSpPr>
        <p:spPr>
          <a:xfrm>
            <a:off x="4366220" y="4394093"/>
            <a:ext cx="108012" cy="9458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8" name="Star: 5 Points 47">
            <a:extLst>
              <a:ext uri="{FF2B5EF4-FFF2-40B4-BE49-F238E27FC236}">
                <a16:creationId xmlns:a16="http://schemas.microsoft.com/office/drawing/2014/main" id="{57CCA989-3DFE-B674-4195-6B1DF98F344F}"/>
              </a:ext>
            </a:extLst>
          </p:cNvPr>
          <p:cNvSpPr/>
          <p:nvPr/>
        </p:nvSpPr>
        <p:spPr>
          <a:xfrm>
            <a:off x="4656878" y="4359087"/>
            <a:ext cx="107666" cy="12878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6E747A-3DEC-61C1-5C15-D2E72D7BE6BA}"/>
              </a:ext>
            </a:extLst>
          </p:cNvPr>
          <p:cNvSpPr txBox="1"/>
          <p:nvPr/>
        </p:nvSpPr>
        <p:spPr>
          <a:xfrm>
            <a:off x="3682144" y="4664383"/>
            <a:ext cx="867696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IN" b="1" dirty="0">
                <a:latin typeface="Trebuchet MS" panose="020B0603020202020204" pitchFamily="34" charset="0"/>
              </a:rPr>
              <a:t>We also recommend you to try this food also to be more health conscious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547003-B250-9CC5-E65D-B4907AAEFD1F}"/>
              </a:ext>
            </a:extLst>
          </p:cNvPr>
          <p:cNvSpPr txBox="1"/>
          <p:nvPr/>
        </p:nvSpPr>
        <p:spPr>
          <a:xfrm>
            <a:off x="3710440" y="4938966"/>
            <a:ext cx="158417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1600" b="1" dirty="0">
                <a:latin typeface="Trebuchet MS" panose="020B0603020202020204" pitchFamily="34" charset="0"/>
              </a:rPr>
              <a:t>1. Green tea 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2E16EE3-654B-F285-E56C-FD9A0643AB0A}"/>
              </a:ext>
            </a:extLst>
          </p:cNvPr>
          <p:cNvSpPr txBox="1"/>
          <p:nvPr/>
        </p:nvSpPr>
        <p:spPr>
          <a:xfrm>
            <a:off x="5230316" y="5245022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IN" sz="1200" b="1" dirty="0">
                <a:latin typeface="Trebuchet MS" panose="020B0603020202020204" pitchFamily="34" charset="0"/>
              </a:rPr>
              <a:t>Green tea has a lot of flavonoids and antioxidants called epigallocatechin gallate or EGCG, which helps in boosting the immune system…. 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8BBA4B4-E84D-A718-ACA4-73E04149AFCB}"/>
              </a:ext>
            </a:extLst>
          </p:cNvPr>
          <p:cNvCxnSpPr/>
          <p:nvPr/>
        </p:nvCxnSpPr>
        <p:spPr>
          <a:xfrm>
            <a:off x="8053039" y="5445224"/>
            <a:ext cx="288032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Top 20 Health Benefits of Drinking Green Tea - eBlogfa.com">
            <a:extLst>
              <a:ext uri="{FF2B5EF4-FFF2-40B4-BE49-F238E27FC236}">
                <a16:creationId xmlns:a16="http://schemas.microsoft.com/office/drawing/2014/main" id="{DE17206B-6900-C635-72EC-7F79F6278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148" y="5223054"/>
            <a:ext cx="1288862" cy="113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05913DC7-F0B3-92F1-7999-3BD79137B56B}"/>
              </a:ext>
            </a:extLst>
          </p:cNvPr>
          <p:cNvSpPr/>
          <p:nvPr/>
        </p:nvSpPr>
        <p:spPr>
          <a:xfrm>
            <a:off x="3934172" y="6419523"/>
            <a:ext cx="216024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47E18FA-8130-F39D-92E1-D1C94F57489F}"/>
              </a:ext>
            </a:extLst>
          </p:cNvPr>
          <p:cNvSpPr/>
          <p:nvPr/>
        </p:nvSpPr>
        <p:spPr>
          <a:xfrm>
            <a:off x="4491742" y="6422259"/>
            <a:ext cx="216024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90A2AF01-B0F2-88AC-D66F-D5944C7E8DC5}"/>
              </a:ext>
            </a:extLst>
          </p:cNvPr>
          <p:cNvSpPr/>
          <p:nvPr/>
        </p:nvSpPr>
        <p:spPr>
          <a:xfrm>
            <a:off x="4210726" y="6419523"/>
            <a:ext cx="216024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1027" name="Arrow: Down 1026">
            <a:extLst>
              <a:ext uri="{FF2B5EF4-FFF2-40B4-BE49-F238E27FC236}">
                <a16:creationId xmlns:a16="http://schemas.microsoft.com/office/drawing/2014/main" id="{A931D96D-4A17-EEE2-A511-1D36B01C140B}"/>
              </a:ext>
            </a:extLst>
          </p:cNvPr>
          <p:cNvSpPr/>
          <p:nvPr/>
        </p:nvSpPr>
        <p:spPr>
          <a:xfrm flipH="1">
            <a:off x="4002410" y="6455527"/>
            <a:ext cx="72008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1031" name="Arrow: Bent 1030">
            <a:extLst>
              <a:ext uri="{FF2B5EF4-FFF2-40B4-BE49-F238E27FC236}">
                <a16:creationId xmlns:a16="http://schemas.microsoft.com/office/drawing/2014/main" id="{FB1564EC-1E10-CA94-70E8-2008FACE1FE5}"/>
              </a:ext>
            </a:extLst>
          </p:cNvPr>
          <p:cNvSpPr/>
          <p:nvPr/>
        </p:nvSpPr>
        <p:spPr>
          <a:xfrm>
            <a:off x="4276531" y="6480242"/>
            <a:ext cx="108012" cy="9458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032" name="Star: 5 Points 1031">
            <a:extLst>
              <a:ext uri="{FF2B5EF4-FFF2-40B4-BE49-F238E27FC236}">
                <a16:creationId xmlns:a16="http://schemas.microsoft.com/office/drawing/2014/main" id="{472DD5E0-CE26-E16D-4F59-56552145885F}"/>
              </a:ext>
            </a:extLst>
          </p:cNvPr>
          <p:cNvSpPr/>
          <p:nvPr/>
        </p:nvSpPr>
        <p:spPr>
          <a:xfrm>
            <a:off x="4546379" y="6441588"/>
            <a:ext cx="106750" cy="17278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5989C308-2A6B-3E13-8A05-2EB61DBA4774}"/>
              </a:ext>
            </a:extLst>
          </p:cNvPr>
          <p:cNvSpPr txBox="1"/>
          <p:nvPr/>
        </p:nvSpPr>
        <p:spPr>
          <a:xfrm>
            <a:off x="117748" y="1196752"/>
            <a:ext cx="33110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400" b="1" dirty="0">
                <a:latin typeface="Trebuchet MS" panose="020B0603020202020204" pitchFamily="34" charset="0"/>
              </a:rPr>
              <a:t>This will displays food to be taken based on the age and health profile.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400" b="1" dirty="0">
                <a:latin typeface="Trebuchet MS" panose="020B0603020202020204" pitchFamily="34" charset="0"/>
              </a:rPr>
              <a:t>This page also displays the recommended food to try which helps us to be more health conscious.</a:t>
            </a:r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FA85B825-2705-776C-CC1C-61E337D8099B}"/>
              </a:ext>
            </a:extLst>
          </p:cNvPr>
          <p:cNvSpPr/>
          <p:nvPr/>
        </p:nvSpPr>
        <p:spPr>
          <a:xfrm>
            <a:off x="8686700" y="2355732"/>
            <a:ext cx="119756" cy="18392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00B64EE0-F897-B462-1FB7-1C98B687C991}"/>
              </a:ext>
            </a:extLst>
          </p:cNvPr>
          <p:cNvSpPr/>
          <p:nvPr/>
        </p:nvSpPr>
        <p:spPr>
          <a:xfrm>
            <a:off x="8877616" y="2355732"/>
            <a:ext cx="119756" cy="18392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C7BAB16E-22F2-A3C7-6A46-1C720EB2E375}"/>
              </a:ext>
            </a:extLst>
          </p:cNvPr>
          <p:cNvSpPr/>
          <p:nvPr/>
        </p:nvSpPr>
        <p:spPr>
          <a:xfrm>
            <a:off x="9092984" y="2348880"/>
            <a:ext cx="119756" cy="18392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9F2225B2-41C1-C5AA-479B-1DF413768367}"/>
              </a:ext>
            </a:extLst>
          </p:cNvPr>
          <p:cNvSpPr/>
          <p:nvPr/>
        </p:nvSpPr>
        <p:spPr>
          <a:xfrm>
            <a:off x="9295649" y="2348881"/>
            <a:ext cx="119756" cy="18392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52708A-C15B-23CF-A1F7-D28B492E7814}"/>
              </a:ext>
            </a:extLst>
          </p:cNvPr>
          <p:cNvSpPr txBox="1"/>
          <p:nvPr/>
        </p:nvSpPr>
        <p:spPr>
          <a:xfrm>
            <a:off x="8326660" y="3129788"/>
            <a:ext cx="2592288" cy="4247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2400" b="1" dirty="0">
                <a:solidFill>
                  <a:schemeClr val="bg1"/>
                </a:solidFill>
                <a:latin typeface="Trebuchet MS" panose="020B0603020202020204" pitchFamily="34" charset="0"/>
              </a:rPr>
              <a:t>Immune rate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248F71-0FBA-EE57-52C8-A8ECF92B7029}"/>
              </a:ext>
            </a:extLst>
          </p:cNvPr>
          <p:cNvSpPr/>
          <p:nvPr/>
        </p:nvSpPr>
        <p:spPr>
          <a:xfrm>
            <a:off x="8479100" y="3820038"/>
            <a:ext cx="1152128" cy="2978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2EBAAE4D-F8E2-395F-C1A2-AC16414CB91B}"/>
              </a:ext>
            </a:extLst>
          </p:cNvPr>
          <p:cNvSpPr/>
          <p:nvPr/>
        </p:nvSpPr>
        <p:spPr>
          <a:xfrm>
            <a:off x="9329728" y="3861416"/>
            <a:ext cx="119756" cy="18392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51" name="Star: 5 Points 50">
            <a:extLst>
              <a:ext uri="{FF2B5EF4-FFF2-40B4-BE49-F238E27FC236}">
                <a16:creationId xmlns:a16="http://schemas.microsoft.com/office/drawing/2014/main" id="{16B579DC-A397-FF63-C6B2-C63674B33384}"/>
              </a:ext>
            </a:extLst>
          </p:cNvPr>
          <p:cNvSpPr/>
          <p:nvPr/>
        </p:nvSpPr>
        <p:spPr>
          <a:xfrm>
            <a:off x="8530188" y="3867900"/>
            <a:ext cx="119756" cy="18392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52" name="Star: 5 Points 51">
            <a:extLst>
              <a:ext uri="{FF2B5EF4-FFF2-40B4-BE49-F238E27FC236}">
                <a16:creationId xmlns:a16="http://schemas.microsoft.com/office/drawing/2014/main" id="{F3A0A491-D240-F095-A16C-95135985F3F6}"/>
              </a:ext>
            </a:extLst>
          </p:cNvPr>
          <p:cNvSpPr/>
          <p:nvPr/>
        </p:nvSpPr>
        <p:spPr>
          <a:xfrm>
            <a:off x="8721104" y="3867900"/>
            <a:ext cx="119756" cy="18392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1025" name="Star: 5 Points 1024">
            <a:extLst>
              <a:ext uri="{FF2B5EF4-FFF2-40B4-BE49-F238E27FC236}">
                <a16:creationId xmlns:a16="http://schemas.microsoft.com/office/drawing/2014/main" id="{DE16C405-7302-36A0-B302-55400F7AEA1F}"/>
              </a:ext>
            </a:extLst>
          </p:cNvPr>
          <p:cNvSpPr/>
          <p:nvPr/>
        </p:nvSpPr>
        <p:spPr>
          <a:xfrm>
            <a:off x="8936472" y="3861048"/>
            <a:ext cx="119756" cy="18392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1029" name="Star: 5 Points 1028">
            <a:extLst>
              <a:ext uri="{FF2B5EF4-FFF2-40B4-BE49-F238E27FC236}">
                <a16:creationId xmlns:a16="http://schemas.microsoft.com/office/drawing/2014/main" id="{5490540A-AA71-C5FF-AC26-F4FAC3EC8715}"/>
              </a:ext>
            </a:extLst>
          </p:cNvPr>
          <p:cNvSpPr/>
          <p:nvPr/>
        </p:nvSpPr>
        <p:spPr>
          <a:xfrm>
            <a:off x="9139137" y="3861049"/>
            <a:ext cx="119756" cy="18392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8F7A0B6D-00EB-2F94-0882-337BF9F16272}"/>
              </a:ext>
            </a:extLst>
          </p:cNvPr>
          <p:cNvSpPr txBox="1"/>
          <p:nvPr/>
        </p:nvSpPr>
        <p:spPr>
          <a:xfrm>
            <a:off x="8479060" y="5249251"/>
            <a:ext cx="2592288" cy="4247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2400" b="1" dirty="0">
                <a:solidFill>
                  <a:schemeClr val="bg1"/>
                </a:solidFill>
                <a:latin typeface="Trebuchet MS" panose="020B0603020202020204" pitchFamily="34" charset="0"/>
              </a:rPr>
              <a:t>Immune rate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50DC8DE-0DE6-E34B-0E55-909AF0E0A084}"/>
              </a:ext>
            </a:extLst>
          </p:cNvPr>
          <p:cNvSpPr/>
          <p:nvPr/>
        </p:nvSpPr>
        <p:spPr>
          <a:xfrm>
            <a:off x="8631500" y="5939501"/>
            <a:ext cx="1152128" cy="2978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1036" name="Star: 5 Points 1035">
            <a:extLst>
              <a:ext uri="{FF2B5EF4-FFF2-40B4-BE49-F238E27FC236}">
                <a16:creationId xmlns:a16="http://schemas.microsoft.com/office/drawing/2014/main" id="{96FB51CF-65CA-D76F-A391-FA44E050EA28}"/>
              </a:ext>
            </a:extLst>
          </p:cNvPr>
          <p:cNvSpPr/>
          <p:nvPr/>
        </p:nvSpPr>
        <p:spPr>
          <a:xfrm>
            <a:off x="9482128" y="5980879"/>
            <a:ext cx="119756" cy="18392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1037" name="Star: 5 Points 1036">
            <a:extLst>
              <a:ext uri="{FF2B5EF4-FFF2-40B4-BE49-F238E27FC236}">
                <a16:creationId xmlns:a16="http://schemas.microsoft.com/office/drawing/2014/main" id="{7CD3DB31-5B81-06D6-8F6D-3392786200EF}"/>
              </a:ext>
            </a:extLst>
          </p:cNvPr>
          <p:cNvSpPr/>
          <p:nvPr/>
        </p:nvSpPr>
        <p:spPr>
          <a:xfrm>
            <a:off x="8682588" y="5987363"/>
            <a:ext cx="119756" cy="18392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1038" name="Star: 5 Points 1037">
            <a:extLst>
              <a:ext uri="{FF2B5EF4-FFF2-40B4-BE49-F238E27FC236}">
                <a16:creationId xmlns:a16="http://schemas.microsoft.com/office/drawing/2014/main" id="{24300C3B-532E-6A10-2CD0-245B81DD213A}"/>
              </a:ext>
            </a:extLst>
          </p:cNvPr>
          <p:cNvSpPr/>
          <p:nvPr/>
        </p:nvSpPr>
        <p:spPr>
          <a:xfrm>
            <a:off x="8873504" y="5987363"/>
            <a:ext cx="119756" cy="18392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1039" name="Star: 5 Points 1038">
            <a:extLst>
              <a:ext uri="{FF2B5EF4-FFF2-40B4-BE49-F238E27FC236}">
                <a16:creationId xmlns:a16="http://schemas.microsoft.com/office/drawing/2014/main" id="{02630D7A-44A1-6A37-6EB9-70F3E1D2636C}"/>
              </a:ext>
            </a:extLst>
          </p:cNvPr>
          <p:cNvSpPr/>
          <p:nvPr/>
        </p:nvSpPr>
        <p:spPr>
          <a:xfrm>
            <a:off x="9088872" y="5980511"/>
            <a:ext cx="119756" cy="18392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1040" name="Star: 5 Points 1039">
            <a:extLst>
              <a:ext uri="{FF2B5EF4-FFF2-40B4-BE49-F238E27FC236}">
                <a16:creationId xmlns:a16="http://schemas.microsoft.com/office/drawing/2014/main" id="{977DECA3-3E4E-8C64-C744-CE42C065126A}"/>
              </a:ext>
            </a:extLst>
          </p:cNvPr>
          <p:cNvSpPr/>
          <p:nvPr/>
        </p:nvSpPr>
        <p:spPr>
          <a:xfrm>
            <a:off x="9291537" y="5980512"/>
            <a:ext cx="119756" cy="18392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8ED36C-6591-2494-A3BD-BEA525B377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282" y="733681"/>
            <a:ext cx="705669" cy="654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4268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63B902-A231-FBDB-4251-A9FF1F04E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0"/>
            <a:ext cx="9601200" cy="620688"/>
          </a:xfrm>
        </p:spPr>
        <p:txBody>
          <a:bodyPr>
            <a:noAutofit/>
          </a:bodyPr>
          <a:lstStyle/>
          <a:p>
            <a:pPr algn="ctr"/>
            <a:r>
              <a:rPr lang="en-IN" sz="4400" b="1" u="sng" dirty="0">
                <a:latin typeface="Trebuchet MS" panose="020B0603020202020204" pitchFamily="34" charset="0"/>
              </a:rPr>
              <a:t>SEARCH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EF061F-2C46-9DDC-6AE1-D83D30514284}"/>
              </a:ext>
            </a:extLst>
          </p:cNvPr>
          <p:cNvSpPr/>
          <p:nvPr/>
        </p:nvSpPr>
        <p:spPr>
          <a:xfrm>
            <a:off x="4510236" y="1143000"/>
            <a:ext cx="7678589" cy="55172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644E72-B458-7DCD-5D22-642952C43604}"/>
              </a:ext>
            </a:extLst>
          </p:cNvPr>
          <p:cNvSpPr/>
          <p:nvPr/>
        </p:nvSpPr>
        <p:spPr>
          <a:xfrm>
            <a:off x="5518348" y="1772816"/>
            <a:ext cx="6336704" cy="50405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>
              <a:latin typeface="Trebuchet MS" panose="020B0603020202020204" pitchFamily="34" charset="0"/>
            </a:endParaRPr>
          </a:p>
        </p:txBody>
      </p:sp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B9E93470-25E9-C02D-D29C-009A3D4F19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5012" y="1819672"/>
            <a:ext cx="457200" cy="457200"/>
          </a:xfrm>
          <a:prstGeom prst="rect">
            <a:avLst/>
          </a:prstGeom>
        </p:spPr>
      </p:pic>
      <p:pic>
        <p:nvPicPr>
          <p:cNvPr id="10" name="Graphic 9" descr="Camera with solid fill">
            <a:extLst>
              <a:ext uri="{FF2B5EF4-FFF2-40B4-BE49-F238E27FC236}">
                <a16:creationId xmlns:a16="http://schemas.microsoft.com/office/drawing/2014/main" id="{594508CB-6673-0D9E-040C-E184E60C3A9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9028" y="1725588"/>
            <a:ext cx="529208" cy="5292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8B0C08-C467-5176-88D4-462C7475255C}"/>
              </a:ext>
            </a:extLst>
          </p:cNvPr>
          <p:cNvSpPr txBox="1"/>
          <p:nvPr/>
        </p:nvSpPr>
        <p:spPr>
          <a:xfrm>
            <a:off x="7263680" y="1863606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rebuchet MS" panose="020B0603020202020204" pitchFamily="34" charset="0"/>
              </a:rPr>
              <a:t>Search here….!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0AC4CC-3A0E-8485-6E80-95FD5FEC1AFA}"/>
              </a:ext>
            </a:extLst>
          </p:cNvPr>
          <p:cNvCxnSpPr>
            <a:cxnSpLocks/>
          </p:cNvCxnSpPr>
          <p:nvPr/>
        </p:nvCxnSpPr>
        <p:spPr>
          <a:xfrm flipH="1">
            <a:off x="4726260" y="1628800"/>
            <a:ext cx="36004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3D4CC70-AC56-5EA5-2089-F884F5887D69}"/>
              </a:ext>
            </a:extLst>
          </p:cNvPr>
          <p:cNvSpPr txBox="1"/>
          <p:nvPr/>
        </p:nvSpPr>
        <p:spPr>
          <a:xfrm>
            <a:off x="4906280" y="2731279"/>
            <a:ext cx="728254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3600" b="1" dirty="0">
                <a:solidFill>
                  <a:schemeClr val="tx2"/>
                </a:solidFill>
                <a:latin typeface="Trebuchet MS" panose="020B0603020202020204" pitchFamily="34" charset="0"/>
              </a:rPr>
              <a:t>Search anything related to health, medicines, diseases…etc.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D1B2C8-E606-65B3-7F22-D74BF9761C9E}"/>
              </a:ext>
            </a:extLst>
          </p:cNvPr>
          <p:cNvSpPr txBox="1"/>
          <p:nvPr/>
        </p:nvSpPr>
        <p:spPr>
          <a:xfrm>
            <a:off x="-20589" y="1484785"/>
            <a:ext cx="4413076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latin typeface="Trebuchet MS" panose="020B0603020202020204" pitchFamily="34" charset="0"/>
              </a:rPr>
              <a:t>This displays the search bar where you search the medicines, detailed information about diseases, and etc.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latin typeface="Trebuchet MS" panose="020B0603020202020204" pitchFamily="34" charset="0"/>
              </a:rPr>
              <a:t>We can also use the camera to capture the tablet strip then when it searches it will provide the detailed view of the tablet and dosage limit too.  </a:t>
            </a:r>
          </a:p>
        </p:txBody>
      </p:sp>
    </p:spTree>
    <p:extLst>
      <p:ext uri="{BB962C8B-B14F-4D97-AF65-F5344CB8AC3E}">
        <p14:creationId xmlns:p14="http://schemas.microsoft.com/office/powerpoint/2010/main" val="237837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3E1E66-BDFC-4BF8-E648-605AEE4546C4}"/>
              </a:ext>
            </a:extLst>
          </p:cNvPr>
          <p:cNvSpPr/>
          <p:nvPr/>
        </p:nvSpPr>
        <p:spPr>
          <a:xfrm>
            <a:off x="3960708" y="853807"/>
            <a:ext cx="8228117" cy="57982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135C64-3B6C-0742-2C01-26E94AFE3E8C}"/>
              </a:ext>
            </a:extLst>
          </p:cNvPr>
          <p:cNvSpPr txBox="1"/>
          <p:nvPr/>
        </p:nvSpPr>
        <p:spPr>
          <a:xfrm>
            <a:off x="1554174" y="152076"/>
            <a:ext cx="8712968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4400" b="1" u="sng" dirty="0">
                <a:latin typeface="Trebuchet MS" panose="020B0603020202020204" pitchFamily="34" charset="0"/>
              </a:rPr>
              <a:t>HEALTH TIPS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B615A3-6447-AE97-119F-078212676EB8}"/>
              </a:ext>
            </a:extLst>
          </p:cNvPr>
          <p:cNvCxnSpPr>
            <a:cxnSpLocks/>
          </p:cNvCxnSpPr>
          <p:nvPr/>
        </p:nvCxnSpPr>
        <p:spPr>
          <a:xfrm flipH="1">
            <a:off x="4150196" y="1700808"/>
            <a:ext cx="36004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0335F95-E1A7-E077-4C93-8B5D7171A94C}"/>
              </a:ext>
            </a:extLst>
          </p:cNvPr>
          <p:cNvSpPr txBox="1"/>
          <p:nvPr/>
        </p:nvSpPr>
        <p:spPr>
          <a:xfrm>
            <a:off x="4434206" y="1841264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b="1" dirty="0">
                <a:latin typeface="Trebuchet MS" panose="020B0603020202020204" pitchFamily="34" charset="0"/>
              </a:rPr>
              <a:t>Recommended tips based on your health profile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435778-7788-7CE5-2BA4-054DF54C6876}"/>
              </a:ext>
            </a:extLst>
          </p:cNvPr>
          <p:cNvSpPr/>
          <p:nvPr/>
        </p:nvSpPr>
        <p:spPr>
          <a:xfrm>
            <a:off x="10918948" y="1916832"/>
            <a:ext cx="936104" cy="288032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5E8D1-36C3-2526-DD69-9FB73262D7B0}"/>
              </a:ext>
            </a:extLst>
          </p:cNvPr>
          <p:cNvSpPr txBox="1"/>
          <p:nvPr/>
        </p:nvSpPr>
        <p:spPr>
          <a:xfrm>
            <a:off x="11062964" y="1944532"/>
            <a:ext cx="792088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200" b="1" dirty="0">
                <a:latin typeface="Trebuchet MS" panose="020B0603020202020204" pitchFamily="34" charset="0"/>
              </a:rPr>
              <a:t>Filters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D1494-E8B5-E114-6EB1-1DFDE80FB70F}"/>
              </a:ext>
            </a:extLst>
          </p:cNvPr>
          <p:cNvSpPr txBox="1"/>
          <p:nvPr/>
        </p:nvSpPr>
        <p:spPr>
          <a:xfrm>
            <a:off x="4394514" y="2336735"/>
            <a:ext cx="144016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600" b="1" dirty="0">
                <a:latin typeface="Trebuchet MS" panose="020B0603020202020204" pitchFamily="34" charset="0"/>
              </a:rPr>
              <a:t>1. Exercise:</a:t>
            </a:r>
          </a:p>
        </p:txBody>
      </p:sp>
      <p:pic>
        <p:nvPicPr>
          <p:cNvPr id="2050" name="Picture 2" descr="Workout! by Shimi Cohen on Dribbble">
            <a:extLst>
              <a:ext uri="{FF2B5EF4-FFF2-40B4-BE49-F238E27FC236}">
                <a16:creationId xmlns:a16="http://schemas.microsoft.com/office/drawing/2014/main" id="{0D2A2135-B22A-B937-23EA-46FDCE6A8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521" y="2699640"/>
            <a:ext cx="1217711" cy="91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8DDA4A-BC7D-6099-35EF-BBCF5E74D43D}"/>
              </a:ext>
            </a:extLst>
          </p:cNvPr>
          <p:cNvSpPr txBox="1"/>
          <p:nvPr/>
        </p:nvSpPr>
        <p:spPr>
          <a:xfrm>
            <a:off x="5830277" y="2379076"/>
            <a:ext cx="4392488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IN" sz="1400" b="1" dirty="0">
                <a:latin typeface="Trebuchet MS" panose="020B0603020202020204" pitchFamily="34" charset="0"/>
              </a:rPr>
              <a:t>Helps you to control your weight.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IN" sz="1400" b="1" dirty="0">
                <a:latin typeface="Trebuchet MS" panose="020B0603020202020204" pitchFamily="34" charset="0"/>
              </a:rPr>
              <a:t>Reduce your risk of heart diseases.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IN" sz="1400" b="1" dirty="0">
                <a:latin typeface="Trebuchet MS" panose="020B0603020202020204" pitchFamily="34" charset="0"/>
              </a:rPr>
              <a:t>Improve mental health and mood.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IN" sz="1400" b="1" dirty="0">
                <a:latin typeface="Trebuchet MS" panose="020B0603020202020204" pitchFamily="34" charset="0"/>
              </a:rPr>
              <a:t>Strengthen your bones and muscles’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IN" sz="1400" b="1" dirty="0">
                <a:latin typeface="Trebuchet MS" panose="020B0603020202020204" pitchFamily="34" charset="0"/>
              </a:rPr>
              <a:t>Helps your body to manage blood sugar and insulin levels….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CADC95-67E1-577A-DFB7-D737369FC214}"/>
              </a:ext>
            </a:extLst>
          </p:cNvPr>
          <p:cNvCxnSpPr>
            <a:cxnSpLocks/>
          </p:cNvCxnSpPr>
          <p:nvPr/>
        </p:nvCxnSpPr>
        <p:spPr>
          <a:xfrm>
            <a:off x="9694812" y="256316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6E40397-B342-42C3-2D6F-093DB7D91D8E}"/>
              </a:ext>
            </a:extLst>
          </p:cNvPr>
          <p:cNvSpPr/>
          <p:nvPr/>
        </p:nvSpPr>
        <p:spPr>
          <a:xfrm>
            <a:off x="10448032" y="2419147"/>
            <a:ext cx="326900" cy="3617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5FCFD5-1EED-FCD7-6B81-659BF0CC4BE1}"/>
              </a:ext>
            </a:extLst>
          </p:cNvPr>
          <p:cNvSpPr/>
          <p:nvPr/>
        </p:nvSpPr>
        <p:spPr>
          <a:xfrm>
            <a:off x="10932912" y="2419146"/>
            <a:ext cx="326900" cy="3617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199C3F-F187-C3F9-59F5-0CF4C46064F4}"/>
              </a:ext>
            </a:extLst>
          </p:cNvPr>
          <p:cNvSpPr/>
          <p:nvPr/>
        </p:nvSpPr>
        <p:spPr>
          <a:xfrm>
            <a:off x="11459008" y="2419145"/>
            <a:ext cx="326900" cy="3617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1EFDC31-EEE6-9BA2-9169-7120196B4C27}"/>
              </a:ext>
            </a:extLst>
          </p:cNvPr>
          <p:cNvSpPr/>
          <p:nvPr/>
        </p:nvSpPr>
        <p:spPr>
          <a:xfrm flipH="1">
            <a:off x="10527244" y="2528029"/>
            <a:ext cx="194667" cy="180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441A5BCA-F571-2665-2CB4-94B891B0D426}"/>
              </a:ext>
            </a:extLst>
          </p:cNvPr>
          <p:cNvSpPr/>
          <p:nvPr/>
        </p:nvSpPr>
        <p:spPr>
          <a:xfrm>
            <a:off x="11006352" y="2502243"/>
            <a:ext cx="180020" cy="19558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0B387C00-85E8-1A38-A176-C374AAF96EA2}"/>
              </a:ext>
            </a:extLst>
          </p:cNvPr>
          <p:cNvSpPr/>
          <p:nvPr/>
        </p:nvSpPr>
        <p:spPr>
          <a:xfrm>
            <a:off x="11535702" y="2519755"/>
            <a:ext cx="175334" cy="17807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64BD54-7A14-D246-9BAC-C1E13823A372}"/>
              </a:ext>
            </a:extLst>
          </p:cNvPr>
          <p:cNvSpPr txBox="1"/>
          <p:nvPr/>
        </p:nvSpPr>
        <p:spPr>
          <a:xfrm>
            <a:off x="4394514" y="3893402"/>
            <a:ext cx="218311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1600" b="1" dirty="0">
                <a:latin typeface="Trebuchet MS" panose="020B0603020202020204" pitchFamily="34" charset="0"/>
              </a:rPr>
              <a:t>2. Nuts and seeds:</a:t>
            </a:r>
          </a:p>
        </p:txBody>
      </p:sp>
      <p:pic>
        <p:nvPicPr>
          <p:cNvPr id="2054" name="Picture 6" descr="Animated Gif Click Here">
            <a:extLst>
              <a:ext uri="{FF2B5EF4-FFF2-40B4-BE49-F238E27FC236}">
                <a16:creationId xmlns:a16="http://schemas.microsoft.com/office/drawing/2014/main" id="{AF13E174-BAE3-E22B-2884-F923470FF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207" y="4388924"/>
            <a:ext cx="1436744" cy="98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12F6A58-E6C9-6553-1F02-35B140206A70}"/>
              </a:ext>
            </a:extLst>
          </p:cNvPr>
          <p:cNvSpPr txBox="1"/>
          <p:nvPr/>
        </p:nvSpPr>
        <p:spPr>
          <a:xfrm>
            <a:off x="5928246" y="4239379"/>
            <a:ext cx="439248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IN" sz="1400" b="1" dirty="0">
                <a:latin typeface="Trebuchet MS" panose="020B0603020202020204" pitchFamily="34" charset="0"/>
              </a:rPr>
              <a:t>They provide healthy fats, protein, vitamins, and minerals for the diet.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IN" sz="1400" b="1" dirty="0">
                <a:latin typeface="Trebuchet MS" panose="020B0603020202020204" pitchFamily="34" charset="0"/>
              </a:rPr>
              <a:t>They help to regulate body weight by reducing food intake, increasing energy expenditure, and preventing fat absorption…..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161C6B-F9B1-61CC-AA3C-B27E5774E02A}"/>
              </a:ext>
            </a:extLst>
          </p:cNvPr>
          <p:cNvSpPr/>
          <p:nvPr/>
        </p:nvSpPr>
        <p:spPr>
          <a:xfrm>
            <a:off x="10637196" y="4291353"/>
            <a:ext cx="326900" cy="3617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14ADF1-3CD6-7F2D-E862-F4457709E1CF}"/>
              </a:ext>
            </a:extLst>
          </p:cNvPr>
          <p:cNvSpPr/>
          <p:nvPr/>
        </p:nvSpPr>
        <p:spPr>
          <a:xfrm>
            <a:off x="11672168" y="4291355"/>
            <a:ext cx="326900" cy="3617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4AEBCB-7CAE-59BF-B396-D7DF0E4CDE99}"/>
              </a:ext>
            </a:extLst>
          </p:cNvPr>
          <p:cNvSpPr/>
          <p:nvPr/>
        </p:nvSpPr>
        <p:spPr>
          <a:xfrm>
            <a:off x="11146072" y="4291354"/>
            <a:ext cx="326900" cy="3617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B5DFB9F5-C318-535A-4795-011697AC2789}"/>
              </a:ext>
            </a:extLst>
          </p:cNvPr>
          <p:cNvSpPr/>
          <p:nvPr/>
        </p:nvSpPr>
        <p:spPr>
          <a:xfrm flipH="1">
            <a:off x="10703312" y="4381797"/>
            <a:ext cx="194667" cy="180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id="{05826EDA-C8C3-A894-2B3C-A0DA670809A2}"/>
              </a:ext>
            </a:extLst>
          </p:cNvPr>
          <p:cNvSpPr/>
          <p:nvPr/>
        </p:nvSpPr>
        <p:spPr>
          <a:xfrm>
            <a:off x="11202112" y="4374451"/>
            <a:ext cx="180020" cy="19558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2CB8A3BC-DD48-D145-6937-F715EFEB3EBE}"/>
              </a:ext>
            </a:extLst>
          </p:cNvPr>
          <p:cNvSpPr/>
          <p:nvPr/>
        </p:nvSpPr>
        <p:spPr>
          <a:xfrm>
            <a:off x="11748862" y="4374451"/>
            <a:ext cx="175334" cy="17807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777555-147F-CEE0-7040-DA1069D19F54}"/>
              </a:ext>
            </a:extLst>
          </p:cNvPr>
          <p:cNvSpPr txBox="1"/>
          <p:nvPr/>
        </p:nvSpPr>
        <p:spPr>
          <a:xfrm>
            <a:off x="-62755" y="1411108"/>
            <a:ext cx="39607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latin typeface="Trebuchet MS" panose="020B0603020202020204" pitchFamily="34" charset="0"/>
              </a:rPr>
              <a:t>This displays the health tips based on the health profile.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latin typeface="Trebuchet MS" panose="020B0603020202020204" pitchFamily="34" charset="0"/>
              </a:rPr>
              <a:t>This also recommend the simple health tips to follow to prevent the health issues.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latin typeface="Trebuchet MS" panose="020B0603020202020204" pitchFamily="34" charset="0"/>
              </a:rPr>
              <a:t>They can also filter the tips based on there requirement.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D7659D-3D0F-B1DB-C11C-F62D018BB67C}"/>
              </a:ext>
            </a:extLst>
          </p:cNvPr>
          <p:cNvCxnSpPr>
            <a:cxnSpLocks/>
          </p:cNvCxnSpPr>
          <p:nvPr/>
        </p:nvCxnSpPr>
        <p:spPr>
          <a:xfrm>
            <a:off x="10270876" y="450912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7768995-E199-2530-9E9C-23EA821DB9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80" y="1010843"/>
            <a:ext cx="648072" cy="6280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0503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renity 16x9">
  <a:themeElements>
    <a:clrScheme name="Serenity_16x9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TF02801109.potx" id="{B47C65E8-9F73-4C4F-A3C2-84725F71438E}" vid="{CFC30A9F-F7E5-41F4-B6B7-D2E5B79E3BFB}"/>
    </a:ext>
  </a:extLst>
</a:theme>
</file>

<file path=ppt/theme/theme2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1360506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TP102801108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706526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249165-F638-412C-8E0A-DFB7045CA2E0}">
  <ds:schemaRefs>
    <ds:schemaRef ds:uri="4873beb7-5857-4685-be1f-d57550cc96c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11E33DF-2340-4F4E-B874-B73FEFEBFC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83C129-7B42-490A-AD74-E9303BC76D39}">
  <ds:schemaRefs>
    <ds:schemaRef ds:uri="4873beb7-5857-4685-be1f-d57550cc96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Serenity nature presentation (widescreen)</Template>
  <TotalTime>0</TotalTime>
  <Words>903</Words>
  <Application>Microsoft Office PowerPoint</Application>
  <PresentationFormat>Custom</PresentationFormat>
  <Paragraphs>158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Algerian</vt:lpstr>
      <vt:lpstr>Arial</vt:lpstr>
      <vt:lpstr>Bauhaus 93</vt:lpstr>
      <vt:lpstr>Euphemia</vt:lpstr>
      <vt:lpstr>Rockwell</vt:lpstr>
      <vt:lpstr>Trebuchet MS</vt:lpstr>
      <vt:lpstr>Wingdings</vt:lpstr>
      <vt:lpstr>Serenity 16x9</vt:lpstr>
      <vt:lpstr>My wellness</vt:lpstr>
      <vt:lpstr>FEATURES</vt:lpstr>
      <vt:lpstr>MAIN PAGE VIEW</vt:lpstr>
      <vt:lpstr>PROFILE AND HEALTH PROFILE</vt:lpstr>
      <vt:lpstr>PowerPoint Presentation</vt:lpstr>
      <vt:lpstr>TESTING AND MONITORING</vt:lpstr>
      <vt:lpstr>PowerPoint Presentation</vt:lpstr>
      <vt:lpstr>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Preventive- healthcare</dc:title>
  <dc:creator>Kalikrishna Prasanna Yalamati</dc:creator>
  <cp:lastModifiedBy>Kalikrishna Prasanna Yalamati</cp:lastModifiedBy>
  <cp:revision>2</cp:revision>
  <cp:lastPrinted>2023-07-31T01:59:04Z</cp:lastPrinted>
  <dcterms:created xsi:type="dcterms:W3CDTF">2023-07-24T15:17:49Z</dcterms:created>
  <dcterms:modified xsi:type="dcterms:W3CDTF">2023-07-31T12:36:41Z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